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7" r:id="rId2"/>
    <p:sldId id="258" r:id="rId3"/>
    <p:sldId id="259" r:id="rId4"/>
    <p:sldId id="287" r:id="rId5"/>
    <p:sldId id="283" r:id="rId6"/>
    <p:sldId id="278" r:id="rId7"/>
    <p:sldId id="261" r:id="rId8"/>
    <p:sldId id="264" r:id="rId9"/>
    <p:sldId id="273" r:id="rId10"/>
    <p:sldId id="262" r:id="rId11"/>
    <p:sldId id="277" r:id="rId12"/>
    <p:sldId id="263" r:id="rId13"/>
    <p:sldId id="279" r:id="rId14"/>
    <p:sldId id="280" r:id="rId15"/>
    <p:sldId id="265" r:id="rId16"/>
    <p:sldId id="281" r:id="rId17"/>
    <p:sldId id="282" r:id="rId18"/>
    <p:sldId id="268" r:id="rId19"/>
    <p:sldId id="269" r:id="rId20"/>
    <p:sldId id="290" r:id="rId21"/>
    <p:sldId id="291" r:id="rId22"/>
    <p:sldId id="293" r:id="rId23"/>
    <p:sldId id="270" r:id="rId24"/>
    <p:sldId id="292" r:id="rId25"/>
    <p:sldId id="289" r:id="rId26"/>
    <p:sldId id="296" r:id="rId27"/>
    <p:sldId id="302" r:id="rId28"/>
    <p:sldId id="303" r:id="rId29"/>
    <p:sldId id="271" r:id="rId30"/>
    <p:sldId id="272" r:id="rId31"/>
    <p:sldId id="274" r:id="rId32"/>
    <p:sldId id="275" r:id="rId33"/>
    <p:sldId id="276" r:id="rId34"/>
    <p:sldId id="286" r:id="rId35"/>
    <p:sldId id="288" r:id="rId36"/>
    <p:sldId id="298" r:id="rId37"/>
    <p:sldId id="299" r:id="rId38"/>
    <p:sldId id="300"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4660"/>
  </p:normalViewPr>
  <p:slideViewPr>
    <p:cSldViewPr snapToGrid="0">
      <p:cViewPr varScale="1">
        <p:scale>
          <a:sx n="83" d="100"/>
          <a:sy n="83" d="100"/>
        </p:scale>
        <p:origin x="747"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630DED-3FCA-4494-8EF0-BA6A869B630F}" type="datetimeFigureOut">
              <a:rPr lang="en-US" smtClean="0"/>
              <a:t>6/8/2025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07B830-2464-4267-BF3A-7C7A6808C588}" type="slidenum">
              <a:rPr lang="en-US" smtClean="0"/>
              <a:t>‹#›</a:t>
            </a:fld>
            <a:endParaRPr lang="en-US"/>
          </a:p>
        </p:txBody>
      </p:sp>
    </p:spTree>
    <p:extLst>
      <p:ext uri="{BB962C8B-B14F-4D97-AF65-F5344CB8AC3E}">
        <p14:creationId xmlns:p14="http://schemas.microsoft.com/office/powerpoint/2010/main" val="25768150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1C2C44-125A-4630-B882-008C4B26D29A}" type="datetimeFigureOut">
              <a:rPr lang="en-US" smtClean="0"/>
              <a:t>6/8/2025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75916-D48A-4C31-90D0-74221599E1E3}" type="slidenum">
              <a:rPr lang="en-US" smtClean="0"/>
              <a:t>‹#›</a:t>
            </a:fld>
            <a:endParaRPr lang="en-US"/>
          </a:p>
        </p:txBody>
      </p:sp>
    </p:spTree>
    <p:extLst>
      <p:ext uri="{BB962C8B-B14F-4D97-AF65-F5344CB8AC3E}">
        <p14:creationId xmlns:p14="http://schemas.microsoft.com/office/powerpoint/2010/main" val="37091077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8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E490CD-C2D6-44C5-8E77-27634422FF14}" type="datetime1">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1178305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D8E3E5-01A7-4DF4-B5C6-065DA1A1B0B7}" type="datetime1">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59621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7F8826-BFE4-408F-B103-3A03FD5343BB}" type="datetime1">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103108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C713FF-B9AB-4341-A258-AC11B9A4A252}" type="datetime1">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2010204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261EEF-8F19-42A5-9456-884C5BF49E6B}" type="datetime1">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51932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425D20-BDC4-455F-9FF5-A29B8EE7BEF2}" type="datetime1">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3348518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FEFCEF-08DC-432D-8619-71EBE9C0A37E}" type="datetime1">
              <a:rPr lang="en-US" smtClean="0"/>
              <a:t>6/8/2025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1058667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45042D-5FE6-4324-9537-21848E98AC24}" type="datetime1">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2751103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C0979-E5ED-4DD0-9804-0DD961A86926}" type="datetime1">
              <a:rPr lang="en-US" smtClean="0"/>
              <a:t>6/8/2025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254745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D3BA3E-F44F-4FB8-836A-B52D2C5D73F9}" type="datetime1">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28224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E2E7D7-D54B-407F-8E47-C89E07DB8830}" type="datetime1">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93619D-74A4-489F-B67E-0DFC94E90F31}" type="slidenum">
              <a:rPr lang="en-US" smtClean="0"/>
              <a:t>‹#›</a:t>
            </a:fld>
            <a:endParaRPr lang="en-US"/>
          </a:p>
        </p:txBody>
      </p:sp>
    </p:spTree>
    <p:extLst>
      <p:ext uri="{BB962C8B-B14F-4D97-AF65-F5344CB8AC3E}">
        <p14:creationId xmlns:p14="http://schemas.microsoft.com/office/powerpoint/2010/main" val="422991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BA893-EECE-4B63-B211-C8C27D19E757}" type="datetime1">
              <a:rPr lang="en-US" smtClean="0"/>
              <a:t>6/8/2025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3619D-74A4-489F-B67E-0DFC94E90F31}" type="slidenum">
              <a:rPr lang="en-US" smtClean="0"/>
              <a:t>‹#›</a:t>
            </a:fld>
            <a:endParaRPr lang="en-US"/>
          </a:p>
        </p:txBody>
      </p:sp>
    </p:spTree>
    <p:extLst>
      <p:ext uri="{BB962C8B-B14F-4D97-AF65-F5344CB8AC3E}">
        <p14:creationId xmlns:p14="http://schemas.microsoft.com/office/powerpoint/2010/main" val="2632665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6.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6.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8" Type="http://schemas.openxmlformats.org/officeDocument/2006/relationships/hyperlink" Target="https://www.journalofcomputervision.com/" TargetMode="External"/><Relationship Id="rId3" Type="http://schemas.openxmlformats.org/officeDocument/2006/relationships/image" Target="../media/image1.png"/><Relationship Id="rId7" Type="http://schemas.openxmlformats.org/officeDocument/2006/relationships/hyperlink" Target="https://ar5iv.labs.arxiv.org/html/1804.02767"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researchgate.net/publication/337800208" TargetMode="External"/><Relationship Id="rId5" Type="http://schemas.openxmlformats.org/officeDocument/2006/relationships/hyperlink" Target="https://ieeexplore.ieee.org/document/9003336" TargetMode="External"/><Relationship Id="rId10" Type="http://schemas.openxmlformats.org/officeDocument/2006/relationships/image" Target="../media/image6.png"/><Relationship Id="rId4" Type="http://schemas.openxmlformats.org/officeDocument/2006/relationships/image" Target="../media/image2.jpeg"/><Relationship Id="rId9" Type="http://schemas.openxmlformats.org/officeDocument/2006/relationships/hyperlink" Target="https://ijcai.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0.jp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6.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5" name="Google Shape;45;p1"/>
          <p:cNvSpPr txBox="1"/>
          <p:nvPr/>
        </p:nvSpPr>
        <p:spPr>
          <a:xfrm>
            <a:off x="3242257" y="244961"/>
            <a:ext cx="6181137"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b="1" kern="0" dirty="0">
              <a:solidFill>
                <a:srgbClr val="C00000"/>
              </a:solidFill>
              <a:latin typeface="Trebuchet MS" panose="020B0603020202020204" pitchFamily="34" charset="0"/>
              <a:ea typeface="Calibri"/>
              <a:cs typeface="Calibri"/>
              <a:sym typeface="Calibri"/>
            </a:endParaRPr>
          </a:p>
        </p:txBody>
      </p:sp>
      <p:sp>
        <p:nvSpPr>
          <p:cNvPr id="46" name="Google Shape;46;p1"/>
          <p:cNvSpPr txBox="1">
            <a:spLocks noGrp="1"/>
          </p:cNvSpPr>
          <p:nvPr>
            <p:ph type="title"/>
          </p:nvPr>
        </p:nvSpPr>
        <p:spPr>
          <a:xfrm>
            <a:off x="1813905" y="703890"/>
            <a:ext cx="8428777" cy="678253"/>
          </a:xfrm>
          <a:prstGeom prst="rect">
            <a:avLst/>
          </a:prstGeom>
          <a:noFill/>
          <a:ln>
            <a:noFill/>
          </a:ln>
        </p:spPr>
        <p:txBody>
          <a:bodyPr spcFirstLastPara="1" wrap="square" lIns="0" tIns="13325" rIns="0" bIns="0" anchor="ctr" anchorCtr="0">
            <a:spAutoFit/>
          </a:bodyPr>
          <a:lstStyle/>
          <a:p>
            <a:pPr marR="5080" algn="ctr"/>
            <a:r>
              <a:rPr lang="en-GB" sz="2400" b="1" dirty="0">
                <a:solidFill>
                  <a:srgbClr val="002060"/>
                </a:solidFill>
                <a:latin typeface="Trebuchet MS" panose="020B0603020202020204" pitchFamily="34" charset="0"/>
              </a:rPr>
              <a:t>NUTAN MAHARASHTRA INSTITUTE OF ENGINEERING &amp; TECHNOLOGY, PUNE</a:t>
            </a:r>
            <a:endParaRPr sz="2400" b="1" dirty="0">
              <a:solidFill>
                <a:srgbClr val="002060"/>
              </a:solidFill>
              <a:latin typeface="Trebuchet MS" panose="020B0603020202020204" pitchFamily="34" charset="0"/>
            </a:endParaRPr>
          </a:p>
        </p:txBody>
      </p:sp>
      <p:pic>
        <p:nvPicPr>
          <p:cNvPr id="2" name="Picture 1">
            <a:extLst>
              <a:ext uri="{FF2B5EF4-FFF2-40B4-BE49-F238E27FC236}">
                <a16:creationId xmlns:a16="http://schemas.microsoft.com/office/drawing/2014/main" id="{BB44F0BD-298C-6D35-C573-5B6CF26A4657}"/>
              </a:ext>
            </a:extLst>
          </p:cNvPr>
          <p:cNvPicPr>
            <a:picLocks noChangeAspect="1"/>
          </p:cNvPicPr>
          <p:nvPr/>
        </p:nvPicPr>
        <p:blipFill>
          <a:blip r:embed="rId3"/>
          <a:stretch>
            <a:fillRect/>
          </a:stretch>
        </p:blipFill>
        <p:spPr>
          <a:xfrm>
            <a:off x="289977" y="75380"/>
            <a:ext cx="1756756" cy="855689"/>
          </a:xfrm>
          <a:prstGeom prst="rect">
            <a:avLst/>
          </a:prstGeom>
        </p:spPr>
      </p:pic>
      <p:pic>
        <p:nvPicPr>
          <p:cNvPr id="1026"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2682" y="112598"/>
            <a:ext cx="1759037" cy="85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5EF184F-50A3-AE71-09A6-ED7A6B34A4CB}"/>
              </a:ext>
            </a:extLst>
          </p:cNvPr>
          <p:cNvPicPr>
            <a:picLocks noChangeAspect="1"/>
          </p:cNvPicPr>
          <p:nvPr/>
        </p:nvPicPr>
        <p:blipFill rotWithShape="1">
          <a:blip r:embed="rId5"/>
          <a:srcRect t="20494" b="1925"/>
          <a:stretch/>
        </p:blipFill>
        <p:spPr>
          <a:xfrm>
            <a:off x="-293" y="2227385"/>
            <a:ext cx="12192000" cy="3592157"/>
          </a:xfrm>
          <a:prstGeom prst="rect">
            <a:avLst/>
          </a:prstGeom>
          <a:ln>
            <a:noFill/>
          </a:ln>
          <a:effectLst>
            <a:softEdge rad="112500"/>
          </a:effectLst>
        </p:spPr>
      </p:pic>
      <p:sp>
        <p:nvSpPr>
          <p:cNvPr id="4" name="Parallelogram 3"/>
          <p:cNvSpPr/>
          <p:nvPr/>
        </p:nvSpPr>
        <p:spPr>
          <a:xfrm flipH="1">
            <a:off x="0" y="6351744"/>
            <a:ext cx="6332826"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6361" y="6420206"/>
            <a:ext cx="5909346" cy="369332"/>
          </a:xfrm>
          <a:prstGeom prst="rect">
            <a:avLst/>
          </a:prstGeom>
          <a:noFill/>
        </p:spPr>
        <p:txBody>
          <a:bodyPr wrap="square" rtlCol="0">
            <a:spAutoFit/>
          </a:bodyPr>
          <a:lstStyle/>
          <a:p>
            <a:r>
              <a:rPr lang="en-US" b="1" dirty="0">
                <a:solidFill>
                  <a:schemeClr val="bg1"/>
                </a:solidFill>
                <a:latin typeface="Trebuchet MS" panose="020B0603020202020204" pitchFamily="34" charset="0"/>
              </a:rPr>
              <a:t>Academic Year 2024-25</a:t>
            </a:r>
          </a:p>
        </p:txBody>
      </p:sp>
      <p:sp>
        <p:nvSpPr>
          <p:cNvPr id="6" name="TextBox 5"/>
          <p:cNvSpPr txBox="1"/>
          <p:nvPr/>
        </p:nvSpPr>
        <p:spPr>
          <a:xfrm>
            <a:off x="7904136" y="6351744"/>
            <a:ext cx="4943959" cy="369332"/>
          </a:xfrm>
          <a:prstGeom prst="rect">
            <a:avLst/>
          </a:prstGeom>
          <a:noFill/>
        </p:spPr>
        <p:txBody>
          <a:bodyPr wrap="square" rtlCol="0">
            <a:spAutoFit/>
          </a:bodyPr>
          <a:lstStyle/>
          <a:p>
            <a:r>
              <a:rPr lang="en-US" b="1" dirty="0">
                <a:latin typeface="Trebuchet MS" panose="020B0603020202020204" pitchFamily="34" charset="0"/>
              </a:rPr>
              <a:t>https://www.nmiet.edu.in/index.php</a:t>
            </a:r>
          </a:p>
        </p:txBody>
      </p:sp>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19968" t="20009" r="17839" b="24808"/>
          <a:stretch/>
        </p:blipFill>
        <p:spPr>
          <a:xfrm>
            <a:off x="7321181" y="6341523"/>
            <a:ext cx="541893" cy="512601"/>
          </a:xfrm>
          <a:prstGeom prst="rect">
            <a:avLst/>
          </a:prstGeom>
        </p:spPr>
      </p:pic>
      <p:sp>
        <p:nvSpPr>
          <p:cNvPr id="8" name="Slide Number Placeholder 7"/>
          <p:cNvSpPr>
            <a:spLocks noGrp="1"/>
          </p:cNvSpPr>
          <p:nvPr>
            <p:ph type="sldNum" sz="quarter" idx="12"/>
          </p:nvPr>
        </p:nvSpPr>
        <p:spPr/>
        <p:txBody>
          <a:bodyPr/>
          <a:lstStyle/>
          <a:p>
            <a:fld id="{2693619D-74A4-489F-B67E-0DFC94E90F31}" type="slidenum">
              <a:rPr lang="en-US" smtClean="0"/>
              <a:t>1</a:t>
            </a:fld>
            <a:endParaRPr lang="en-US"/>
          </a:p>
        </p:txBody>
      </p:sp>
      <p:sp>
        <p:nvSpPr>
          <p:cNvPr id="9" name="TextBox 8"/>
          <p:cNvSpPr txBox="1"/>
          <p:nvPr/>
        </p:nvSpPr>
        <p:spPr>
          <a:xfrm>
            <a:off x="3586560" y="5819542"/>
            <a:ext cx="5599931" cy="461665"/>
          </a:xfrm>
          <a:prstGeom prst="rect">
            <a:avLst/>
          </a:prstGeom>
          <a:noFill/>
        </p:spPr>
        <p:txBody>
          <a:bodyPr wrap="none" rtlCol="0">
            <a:spAutoFit/>
          </a:bodyPr>
          <a:lstStyle/>
          <a:p>
            <a:r>
              <a:rPr lang="en-US" sz="2400" b="1" dirty="0">
                <a:solidFill>
                  <a:srgbClr val="FF0000"/>
                </a:solidFill>
                <a:latin typeface="Cambria" panose="02040503050406030204" pitchFamily="18" charset="0"/>
                <a:ea typeface="Cambria" panose="02040503050406030204" pitchFamily="18" charset="0"/>
              </a:rPr>
              <a:t>SPPU Project Work Stage – II (410256)</a:t>
            </a:r>
          </a:p>
        </p:txBody>
      </p:sp>
      <p:sp>
        <p:nvSpPr>
          <p:cNvPr id="10" name="Rectangle 9"/>
          <p:cNvSpPr/>
          <p:nvPr/>
        </p:nvSpPr>
        <p:spPr>
          <a:xfrm>
            <a:off x="2902846" y="1446445"/>
            <a:ext cx="6385722" cy="830997"/>
          </a:xfrm>
          <a:prstGeom prst="rect">
            <a:avLst/>
          </a:prstGeom>
        </p:spPr>
        <p:txBody>
          <a:bodyPr wrap="none">
            <a:spAutoFit/>
          </a:bodyPr>
          <a:lstStyle/>
          <a:p>
            <a:pPr algn="ctr"/>
            <a:r>
              <a:rPr lang="en-US" sz="2800" b="1" dirty="0">
                <a:solidFill>
                  <a:srgbClr val="FF0000"/>
                </a:solidFill>
                <a:latin typeface="Cambria" panose="02040503050406030204" pitchFamily="18" charset="0"/>
                <a:ea typeface="Cambria" panose="02040503050406030204" pitchFamily="18" charset="0"/>
              </a:rPr>
              <a:t>Department of Computer Engineering</a:t>
            </a:r>
          </a:p>
          <a:p>
            <a:pPr algn="ctr"/>
            <a:r>
              <a:rPr lang="en-US" sz="2000" b="1" dirty="0">
                <a:solidFill>
                  <a:schemeClr val="accent1">
                    <a:lumMod val="75000"/>
                  </a:schemeClr>
                </a:solidFill>
                <a:latin typeface="Cambria" panose="02040503050406030204" pitchFamily="18" charset="0"/>
                <a:ea typeface="Cambria" panose="02040503050406030204" pitchFamily="18" charset="0"/>
              </a:rPr>
              <a:t> NBA Accredited</a:t>
            </a:r>
          </a:p>
        </p:txBody>
      </p:sp>
    </p:spTree>
    <p:extLst>
      <p:ext uri="{BB962C8B-B14F-4D97-AF65-F5344CB8AC3E}">
        <p14:creationId xmlns:p14="http://schemas.microsoft.com/office/powerpoint/2010/main" val="1005355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472C7B4-2368-2AED-F762-46074D011375}"/>
              </a:ext>
            </a:extLst>
          </p:cNvPr>
          <p:cNvSpPr>
            <a:spLocks noGrp="1"/>
          </p:cNvSpPr>
          <p:nvPr>
            <p:ph idx="1"/>
          </p:nvPr>
        </p:nvSpPr>
        <p:spPr>
          <a:xfrm>
            <a:off x="838200" y="1441466"/>
            <a:ext cx="9094946" cy="4730498"/>
          </a:xfrm>
        </p:spPr>
        <p:txBody>
          <a:bodyPr>
            <a:normAutofit lnSpcReduction="10000"/>
          </a:bodyPr>
          <a:lstStyle/>
          <a:p>
            <a:pPr marL="0" indent="0" algn="just">
              <a:lnSpc>
                <a:spcPct val="100000"/>
              </a:lnSpc>
              <a:buNone/>
            </a:pPr>
            <a:r>
              <a:rPr lang="en-US" sz="1800" b="1" dirty="0">
                <a:latin typeface="Times New Roman" panose="02020603050405020304" pitchFamily="18" charset="0"/>
                <a:cs typeface="Times New Roman" panose="02020603050405020304" pitchFamily="18" charset="0"/>
              </a:rPr>
              <a:t>5.2 </a:t>
            </a:r>
            <a:r>
              <a:rPr lang="en-US" sz="2000" b="1" dirty="0">
                <a:latin typeface="Times New Roman" panose="02020603050405020304" pitchFamily="18" charset="0"/>
                <a:cs typeface="Times New Roman" panose="02020603050405020304" pitchFamily="18" charset="0"/>
              </a:rPr>
              <a:t>Objective</a:t>
            </a:r>
            <a:r>
              <a:rPr lang="en-US" sz="18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 primary objective of this project is to enhance army security by developing a Surveillance Detection System that effectively monitors and detects potential threats in real-time. The system aims to identify authorized personnel and distinguish them from unauthorized individuals in critical areas. The key challenges to address include: </a:t>
            </a:r>
          </a:p>
          <a:p>
            <a:r>
              <a:rPr lang="en-US" sz="2000" b="1" dirty="0">
                <a:latin typeface="Times New Roman" panose="02020603050405020304" pitchFamily="18" charset="0"/>
                <a:cs typeface="Times New Roman" panose="02020603050405020304" pitchFamily="18" charset="0"/>
              </a:rPr>
              <a:t>1. Accurate Detection</a:t>
            </a:r>
            <a:r>
              <a:rPr lang="en-US" sz="2000" dirty="0">
                <a:latin typeface="Times New Roman" panose="02020603050405020304" pitchFamily="18" charset="0"/>
                <a:cs typeface="Times New Roman" panose="02020603050405020304" pitchFamily="18" charset="0"/>
              </a:rPr>
              <a:t>: The system must accurately identify soldiers and differentiate between authorized and unauthorized individuals based on uniform color and other identifying features. </a:t>
            </a:r>
          </a:p>
          <a:p>
            <a:r>
              <a:rPr lang="en-US" sz="2000" b="1" dirty="0">
                <a:latin typeface="Times New Roman" panose="02020603050405020304" pitchFamily="18" charset="0"/>
                <a:cs typeface="Times New Roman" panose="02020603050405020304" pitchFamily="18" charset="0"/>
              </a:rPr>
              <a:t>2. Real-time Monitoring: </a:t>
            </a:r>
            <a:r>
              <a:rPr lang="en-US" sz="2000" dirty="0">
                <a:latin typeface="Times New Roman" panose="02020603050405020304" pitchFamily="18" charset="0"/>
                <a:cs typeface="Times New Roman" panose="02020603050405020304" pitchFamily="18" charset="0"/>
              </a:rPr>
              <a:t>The system needs to provide immediate alerts to the control room and activate alarms upon detecting unauthorized personnel, ensuring a prompt response to potential threats.</a:t>
            </a:r>
          </a:p>
          <a:p>
            <a:r>
              <a:rPr lang="en-US" sz="2000" b="1" dirty="0">
                <a:latin typeface="Times New Roman" panose="02020603050405020304" pitchFamily="18" charset="0"/>
                <a:cs typeface="Times New Roman" panose="02020603050405020304" pitchFamily="18" charset="0"/>
              </a:rPr>
              <a:t>3. Integration of IoT Components: </a:t>
            </a:r>
            <a:r>
              <a:rPr lang="en-US" sz="2000" dirty="0">
                <a:latin typeface="Times New Roman" panose="02020603050405020304" pitchFamily="18" charset="0"/>
                <a:cs typeface="Times New Roman" panose="02020603050405020304" pitchFamily="18" charset="0"/>
              </a:rPr>
              <a:t>The solution should seamlessly integrate hardware components like cameras and IoT devices (e.g., NodeMCU Wi-Fi module) for efficient data transmission and alert mechanisms</a:t>
            </a:r>
            <a:endParaRPr lang="en-US" sz="18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10</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78236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472C7B4-2368-2AED-F762-46074D011375}"/>
              </a:ext>
            </a:extLst>
          </p:cNvPr>
          <p:cNvSpPr>
            <a:spLocks noGrp="1"/>
          </p:cNvSpPr>
          <p:nvPr>
            <p:ph idx="1"/>
          </p:nvPr>
        </p:nvSpPr>
        <p:spPr>
          <a:xfrm>
            <a:off x="789709" y="1648691"/>
            <a:ext cx="9143438" cy="4523272"/>
          </a:xfrm>
        </p:spPr>
        <p:txBody>
          <a:bodyPr>
            <a:normAutofit/>
          </a:bodyPr>
          <a:lstStyle/>
          <a:p>
            <a:r>
              <a:rPr lang="en-US" sz="2000" b="1" dirty="0">
                <a:latin typeface="Times New Roman" panose="02020603050405020304" pitchFamily="18" charset="0"/>
                <a:cs typeface="Times New Roman" panose="02020603050405020304" pitchFamily="18" charset="0"/>
              </a:rPr>
              <a:t>4. High Performance: </a:t>
            </a:r>
            <a:r>
              <a:rPr lang="en-US" sz="2000" dirty="0"/>
              <a:t>The system must maintain a high level of accuracy in object detection and recognition (targeting above 90% accuracy) while keeping latency to a minimum (around 1-2 seconds) for timely threat response.</a:t>
            </a:r>
          </a:p>
          <a:p>
            <a:r>
              <a:rPr lang="en-US" sz="2000" b="1" dirty="0">
                <a:latin typeface="Times New Roman" panose="02020603050405020304" pitchFamily="18" charset="0"/>
                <a:cs typeface="Times New Roman" panose="02020603050405020304" pitchFamily="18" charset="0"/>
              </a:rPr>
              <a:t>5. User-Friendly Interface: </a:t>
            </a:r>
            <a:r>
              <a:rPr lang="en-US" sz="2000" dirty="0"/>
              <a:t>The monitoring interface should be intuitive, allowing security personnel to easily interpret alerts and manage responses effectively.</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11</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137627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320BA1-AE6E-B5A1-D95E-F9F9AB74A7C7}"/>
              </a:ext>
            </a:extLst>
          </p:cNvPr>
          <p:cNvSpPr>
            <a:spLocks noGrp="1"/>
          </p:cNvSpPr>
          <p:nvPr>
            <p:ph type="title"/>
          </p:nvPr>
        </p:nvSpPr>
        <p:spPr>
          <a:xfrm>
            <a:off x="838200" y="1084368"/>
            <a:ext cx="9094946" cy="606320"/>
          </a:xfrm>
        </p:spPr>
        <p:txBody>
          <a:bodyPr>
            <a:normAutofit/>
          </a:bodyPr>
          <a:lstStyle/>
          <a:p>
            <a:r>
              <a:rPr lang="en-GB" sz="2800" b="1" dirty="0">
                <a:effectLst/>
                <a:latin typeface="Times New Roman" panose="02020603050405020304" pitchFamily="18" charset="0"/>
                <a:cs typeface="Times New Roman" panose="02020603050405020304" pitchFamily="18" charset="0"/>
              </a:rPr>
              <a:t>6. Literature Survey</a:t>
            </a:r>
            <a:endParaRPr lang="en-IN" sz="2800" dirty="0"/>
          </a:p>
        </p:txBody>
      </p:sp>
      <p:sp>
        <p:nvSpPr>
          <p:cNvPr id="5" name="Content Placeholder 4">
            <a:extLst>
              <a:ext uri="{FF2B5EF4-FFF2-40B4-BE49-F238E27FC236}">
                <a16:creationId xmlns:a16="http://schemas.microsoft.com/office/drawing/2014/main" id="{E9FB9B90-9C6E-5126-9D2E-A8EF5193D5EE}"/>
              </a:ext>
            </a:extLst>
          </p:cNvPr>
          <p:cNvSpPr>
            <a:spLocks noGrp="1"/>
          </p:cNvSpPr>
          <p:nvPr>
            <p:ph idx="1"/>
          </p:nvPr>
        </p:nvSpPr>
        <p:spPr>
          <a:xfrm>
            <a:off x="1163720" y="1870469"/>
            <a:ext cx="9094946" cy="4099822"/>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6.1 Reference Paper -1:</a:t>
            </a:r>
          </a:p>
          <a:p>
            <a:pPr marL="0" indent="0">
              <a:buNone/>
            </a:pPr>
            <a:r>
              <a:rPr lang="en-IN" sz="2000" b="1" dirty="0">
                <a:latin typeface="Times New Roman" panose="02020603050405020304" pitchFamily="18" charset="0"/>
                <a:cs typeface="Times New Roman" panose="02020603050405020304" pitchFamily="18" charset="0"/>
              </a:rPr>
              <a:t>Title: “</a:t>
            </a:r>
            <a:r>
              <a:rPr lang="en-US" sz="2000" dirty="0"/>
              <a:t>Color-Based Recognition of Soldiers’ Uniforms for Smart Surveillance”</a:t>
            </a:r>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Authors: </a:t>
            </a:r>
            <a:r>
              <a:rPr lang="en-IN" sz="2000" dirty="0"/>
              <a:t>Zheng et al</a:t>
            </a:r>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Journal: </a:t>
            </a:r>
            <a:r>
              <a:rPr lang="en-IN" sz="2000" dirty="0"/>
              <a:t>International Journal of AI.</a:t>
            </a:r>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Year: </a:t>
            </a:r>
            <a:r>
              <a:rPr lang="en-IN" sz="2000" dirty="0">
                <a:latin typeface="Times New Roman" panose="02020603050405020304" pitchFamily="18" charset="0"/>
                <a:cs typeface="Times New Roman" panose="02020603050405020304" pitchFamily="18" charset="0"/>
              </a:rPr>
              <a:t>2020</a:t>
            </a:r>
          </a:p>
          <a:p>
            <a:endParaRPr lang="en-IN" sz="20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2000" b="1" dirty="0">
                <a:latin typeface="Times New Roman" panose="02020603050405020304" pitchFamily="18" charset="0"/>
                <a:cs typeface="Times New Roman" panose="02020603050405020304" pitchFamily="18" charset="0"/>
              </a:rPr>
              <a:t>6.1.1 Description:</a:t>
            </a:r>
          </a:p>
          <a:p>
            <a:pPr marL="0" indent="0" eaLnBrk="0" fontAlgn="base" hangingPunct="0">
              <a:lnSpc>
                <a:spcPct val="100000"/>
              </a:lnSpc>
              <a:spcBef>
                <a:spcPct val="0"/>
              </a:spcBef>
              <a:spcAft>
                <a:spcPct val="0"/>
              </a:spcAft>
              <a:buNone/>
            </a:pPr>
            <a:endParaRPr lang="en-US" sz="2000" b="1"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Purpose</a:t>
            </a:r>
            <a:r>
              <a:rPr lang="en-US" altLang="en-US" sz="2000" dirty="0">
                <a:latin typeface="Times New Roman" panose="02020603050405020304" pitchFamily="18" charset="0"/>
                <a:cs typeface="Times New Roman" panose="02020603050405020304" pitchFamily="18" charset="0"/>
              </a:rPr>
              <a:t>: Uses deep learning for identifying soldiers based on uniform color and design.</a:t>
            </a:r>
          </a:p>
          <a:p>
            <a:pPr eaLnBrk="0" fontAlgn="base" hangingPunct="0">
              <a:lnSpc>
                <a:spcPct val="10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Technology Used</a:t>
            </a:r>
            <a:r>
              <a:rPr lang="en-US" altLang="en-US" sz="2000" dirty="0">
                <a:latin typeface="Times New Roman" panose="02020603050405020304" pitchFamily="18" charset="0"/>
                <a:cs typeface="Times New Roman" panose="02020603050405020304" pitchFamily="18" charset="0"/>
              </a:rPr>
              <a:t>: Color-based classification methods to distinguish between friendly and enemy forces.</a:t>
            </a:r>
          </a:p>
          <a:p>
            <a:pPr marL="0" lvl="0" indent="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12</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983744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9FB9B90-9C6E-5126-9D2E-A8EF5193D5EE}"/>
              </a:ext>
            </a:extLst>
          </p:cNvPr>
          <p:cNvSpPr>
            <a:spLocks noGrp="1"/>
          </p:cNvSpPr>
          <p:nvPr>
            <p:ph idx="1"/>
          </p:nvPr>
        </p:nvSpPr>
        <p:spPr>
          <a:xfrm>
            <a:off x="838200" y="1825625"/>
            <a:ext cx="9094946" cy="4351338"/>
          </a:xfrm>
        </p:spPr>
        <p:txBody>
          <a:bodyPr>
            <a:noAutofit/>
          </a:bodyPr>
          <a:lstStyle/>
          <a:p>
            <a:pPr eaLnBrk="0" fontAlgn="base" hangingPunct="0">
              <a:lnSpc>
                <a:spcPct val="10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Key Features</a:t>
            </a:r>
            <a:r>
              <a:rPr lang="en-US" altLang="en-US" sz="2000" dirty="0">
                <a:latin typeface="Times New Roman" panose="02020603050405020304" pitchFamily="18" charset="0"/>
                <a:cs typeface="Times New Roman" panose="02020603050405020304" pitchFamily="18" charset="0"/>
              </a:rPr>
              <a:t>:</a:t>
            </a:r>
            <a:endParaRPr lang="en-US" altLang="en-US" sz="2000" b="1"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Uniform Analysis: Identifies individuals based on uniform color and patterns, helpful in military contexts.</a:t>
            </a:r>
          </a:p>
          <a:p>
            <a:pPr marL="0" lvl="0" indent="0" eaLnBrk="0" fontAlgn="base" hangingPunct="0">
              <a:lnSpc>
                <a:spcPct val="100000"/>
              </a:lnSpc>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Detection Accuracy: Reduces risks of infiltration by unauthorized personnel.</a:t>
            </a:r>
            <a:endParaRPr lang="en-US" altLang="en-US" sz="2000" b="1"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endParaRPr lang="en-US" altLang="en-US" sz="2000" b="1"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Significance</a:t>
            </a:r>
            <a:r>
              <a:rPr lang="en-US" altLang="en-US" sz="2000" dirty="0">
                <a:latin typeface="Times New Roman" panose="02020603050405020304" pitchFamily="18" charset="0"/>
                <a:cs typeface="Times New Roman" panose="02020603050405020304" pitchFamily="18" charset="0"/>
              </a:rPr>
              <a:t>: </a:t>
            </a:r>
          </a:p>
          <a:p>
            <a:pPr marL="0" lvl="0" indent="0" eaLnBrk="0" fontAlgn="base" hangingPunct="0">
              <a:lnSpc>
                <a:spcPct val="100000"/>
              </a:lnSpc>
              <a:spcBef>
                <a:spcPct val="0"/>
              </a:spcBef>
              <a:spcAft>
                <a:spcPct val="0"/>
              </a:spcAft>
              <a:buNone/>
            </a:pPr>
            <a:r>
              <a:rPr lang="en-US" altLang="en-US" sz="2000" dirty="0">
                <a:latin typeface="Times New Roman" panose="02020603050405020304" pitchFamily="18" charset="0"/>
                <a:cs typeface="Times New Roman" panose="02020603050405020304" pitchFamily="18" charset="0"/>
              </a:rPr>
              <a:t>-Supports enhanced detection accuracy using uniform-based recognition for military security. </a:t>
            </a:r>
          </a:p>
          <a:p>
            <a:pPr marL="0" lvl="0" indent="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13</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40308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320BA1-AE6E-B5A1-D95E-F9F9AB74A7C7}"/>
              </a:ext>
            </a:extLst>
          </p:cNvPr>
          <p:cNvSpPr>
            <a:spLocks noGrp="1"/>
          </p:cNvSpPr>
          <p:nvPr>
            <p:ph type="title"/>
          </p:nvPr>
        </p:nvSpPr>
        <p:spPr>
          <a:xfrm>
            <a:off x="887254" y="1343078"/>
            <a:ext cx="9094946" cy="606320"/>
          </a:xfrm>
        </p:spPr>
        <p:txBody>
          <a:bodyPr>
            <a:noAutofit/>
          </a:bodyPr>
          <a:lstStyle/>
          <a:p>
            <a:r>
              <a:rPr lang="en-US" altLang="en-US" sz="2000" b="1" dirty="0">
                <a:latin typeface="Times New Roman" panose="02020603050405020304" pitchFamily="18" charset="0"/>
                <a:cs typeface="Times New Roman" panose="02020603050405020304" pitchFamily="18" charset="0"/>
              </a:rPr>
              <a:t>6.1.2 </a:t>
            </a:r>
            <a:r>
              <a:rPr lang="en-US" sz="2000" b="1" spc="-1" dirty="0">
                <a:latin typeface="Times New Roman" panose="02020603050405020304" pitchFamily="18" charset="0"/>
                <a:cs typeface="Times New Roman" panose="02020603050405020304" pitchFamily="18" charset="0"/>
              </a:rPr>
              <a:t>Gap Analysis/Result:</a:t>
            </a:r>
            <a:br>
              <a:rPr lang="en-US" sz="2000" b="1" spc="-1" dirty="0">
                <a:latin typeface="Times New Roman" panose="02020603050405020304" pitchFamily="18" charset="0"/>
                <a:cs typeface="Times New Roman" panose="02020603050405020304" pitchFamily="18" charset="0"/>
              </a:rPr>
            </a:br>
            <a:endParaRPr lang="en-IN" sz="2000" dirty="0"/>
          </a:p>
        </p:txBody>
      </p:sp>
      <p:sp>
        <p:nvSpPr>
          <p:cNvPr id="5" name="Content Placeholder 4">
            <a:extLst>
              <a:ext uri="{FF2B5EF4-FFF2-40B4-BE49-F238E27FC236}">
                <a16:creationId xmlns:a16="http://schemas.microsoft.com/office/drawing/2014/main" id="{E9FB9B90-9C6E-5126-9D2E-A8EF5193D5EE}"/>
              </a:ext>
            </a:extLst>
          </p:cNvPr>
          <p:cNvSpPr>
            <a:spLocks noGrp="1"/>
          </p:cNvSpPr>
          <p:nvPr>
            <p:ph idx="1"/>
          </p:nvPr>
        </p:nvSpPr>
        <p:spPr>
          <a:xfrm>
            <a:off x="838200" y="1825625"/>
            <a:ext cx="9094946" cy="4351338"/>
          </a:xfrm>
        </p:spPr>
        <p:txBody>
          <a:bodyPr>
            <a:noAutofit/>
          </a:bodyPr>
          <a:lstStyle/>
          <a:p>
            <a:pPr eaLnBrk="0" fontAlgn="base" hangingPunct="0">
              <a:lnSpc>
                <a:spcPct val="100000"/>
              </a:lnSpc>
              <a:spcBef>
                <a:spcPct val="0"/>
              </a:spcBef>
              <a:spcAft>
                <a:spcPct val="0"/>
              </a:spcAft>
            </a:pPr>
            <a:r>
              <a:rPr lang="en-US" altLang="en-US" sz="2000" dirty="0">
                <a:latin typeface="Times New Roman" panose="02020603050405020304" pitchFamily="18" charset="0"/>
                <a:cs typeface="Times New Roman" panose="02020603050405020304" pitchFamily="18" charset="0"/>
              </a:rPr>
              <a:t> Focuses on uniform color and pattern recognition; lacks consideration for complex backgrounds and variable lighting.</a:t>
            </a:r>
          </a:p>
          <a:p>
            <a:pPr lvl="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285750" lvl="0" indent="-285750" eaLnBrk="0" fontAlgn="base" hangingPunct="0">
              <a:lnSpc>
                <a:spcPct val="100000"/>
              </a:lnSpc>
              <a:spcBef>
                <a:spcPct val="0"/>
              </a:spcBef>
              <a:spcAft>
                <a:spcPct val="0"/>
              </a:spcAft>
            </a:pPr>
            <a:r>
              <a:rPr lang="en-US" altLang="en-US" sz="2000" dirty="0">
                <a:latin typeface="Times New Roman" panose="02020603050405020304" pitchFamily="18" charset="0"/>
                <a:cs typeface="Times New Roman" panose="02020603050405020304" pitchFamily="18" charset="0"/>
              </a:rPr>
              <a:t>Limited adaptability in diverse military settings with changing environmental factors.</a:t>
            </a:r>
          </a:p>
          <a:p>
            <a:pPr lvl="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285750" lvl="0" indent="-285750" eaLnBrk="0" fontAlgn="base" hangingPunct="0">
              <a:lnSpc>
                <a:spcPct val="100000"/>
              </a:lnSpc>
              <a:spcBef>
                <a:spcPct val="0"/>
              </a:spcBef>
              <a:spcAft>
                <a:spcPct val="0"/>
              </a:spcAft>
            </a:pPr>
            <a:r>
              <a:rPr lang="en-US" altLang="en-US" sz="2000" dirty="0">
                <a:latin typeface="Times New Roman" panose="02020603050405020304" pitchFamily="18" charset="0"/>
                <a:cs typeface="Times New Roman" panose="02020603050405020304" pitchFamily="18" charset="0"/>
              </a:rPr>
              <a:t>Uniform analysis helped to reduce infiltration risks by distinguishing uniforms accurately.</a:t>
            </a:r>
          </a:p>
          <a:p>
            <a:pPr marL="285750" lvl="0" indent="-28575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285750" lvl="0" indent="-285750" eaLnBrk="0" fontAlgn="base" hangingPunct="0">
              <a:lnSpc>
                <a:spcPct val="100000"/>
              </a:lnSpc>
              <a:spcBef>
                <a:spcPct val="0"/>
              </a:spcBef>
              <a:spcAft>
                <a:spcPct val="0"/>
              </a:spcAft>
            </a:pPr>
            <a:r>
              <a:rPr lang="en-US" sz="2000" dirty="0">
                <a:latin typeface="Times New Roman" panose="02020603050405020304" pitchFamily="18" charset="0"/>
                <a:cs typeface="Times New Roman" panose="02020603050405020304" pitchFamily="18" charset="0"/>
              </a:rPr>
              <a:t>Our project integrates this approach to ensure accuracy in identifying personnel, thus reducing risks associated with unauthorized access</a:t>
            </a:r>
            <a:endParaRPr lang="en-US" altLang="en-US" sz="2000" b="1"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14</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4021196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20C35-3EEB-8086-76A4-229AC369FCD1}"/>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D126BE1C-0874-D09B-67C1-CCEECC1FAB62}"/>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0FCA29E-FDBC-C3E8-48AB-F33C87C7D0A8}"/>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25C0A1FD-F88E-D218-7481-BCCE80AAB7E0}"/>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D8F8F6-78FB-4F6E-F6DF-9491B47253E8}"/>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FEF7E2F-18A3-BFE5-2D95-537ED8029E53}"/>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583DF881-F956-5F37-C179-3EB51C594B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43797C42-7731-F01C-E6CB-1E754C5953D8}"/>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AFE72AA0-C3A2-47CB-F4DA-F27A5D5208CE}"/>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E0CEFF5B-759B-2B86-9007-9F33D8342E68}"/>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7DE9A9B3-6474-3C33-0CAC-4CA0E813E3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ABA86BFE-BEC2-5227-F1D4-320869A94EB9}"/>
              </a:ext>
            </a:extLst>
          </p:cNvPr>
          <p:cNvSpPr>
            <a:spLocks noGrp="1"/>
          </p:cNvSpPr>
          <p:nvPr>
            <p:ph idx="1"/>
          </p:nvPr>
        </p:nvSpPr>
        <p:spPr>
          <a:xfrm>
            <a:off x="1163720" y="1574109"/>
            <a:ext cx="9094946" cy="4351338"/>
          </a:xfrm>
        </p:spPr>
        <p:txBody>
          <a:bodyPr>
            <a:normAutofit lnSpcReduction="10000"/>
          </a:bodyPr>
          <a:lstStyle/>
          <a:p>
            <a:pPr marL="0" indent="0">
              <a:buNone/>
            </a:pPr>
            <a:r>
              <a:rPr lang="en-IN" sz="2000" b="1" dirty="0">
                <a:latin typeface="Times New Roman" panose="02020603050405020304" pitchFamily="18" charset="0"/>
                <a:cs typeface="Times New Roman" panose="02020603050405020304" pitchFamily="18" charset="0"/>
              </a:rPr>
              <a:t>6.2 Reference Paper -2:</a:t>
            </a:r>
          </a:p>
          <a:p>
            <a:r>
              <a:rPr lang="en-IN" sz="2000" b="1" dirty="0">
                <a:latin typeface="Times New Roman" panose="02020603050405020304" pitchFamily="18" charset="0"/>
                <a:cs typeface="Times New Roman" panose="02020603050405020304" pitchFamily="18" charset="0"/>
              </a:rPr>
              <a:t>Title:“ </a:t>
            </a:r>
            <a:r>
              <a:rPr lang="en-US" sz="2000" dirty="0">
                <a:latin typeface="Times New Roman" panose="02020603050405020304" pitchFamily="18" charset="0"/>
                <a:cs typeface="Times New Roman" panose="02020603050405020304" pitchFamily="18" charset="0"/>
              </a:rPr>
              <a:t>IoT-Based Surveillance System for Intrusion Detection Using Deep Learning ”</a:t>
            </a:r>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Authors: </a:t>
            </a:r>
            <a:r>
              <a:rPr lang="en-IN" sz="2000" dirty="0">
                <a:latin typeface="Times New Roman" panose="02020603050405020304" pitchFamily="18" charset="0"/>
                <a:cs typeface="Times New Roman" panose="02020603050405020304" pitchFamily="18" charset="0"/>
              </a:rPr>
              <a:t>Anwar et al.</a:t>
            </a:r>
          </a:p>
          <a:p>
            <a:r>
              <a:rPr lang="en-IN" sz="2000" b="1" dirty="0">
                <a:latin typeface="Times New Roman" panose="02020603050405020304" pitchFamily="18" charset="0"/>
                <a:cs typeface="Times New Roman" panose="02020603050405020304" pitchFamily="18" charset="0"/>
              </a:rPr>
              <a:t>Journal: </a:t>
            </a:r>
            <a:r>
              <a:rPr lang="en-IN" sz="2000" dirty="0">
                <a:latin typeface="Times New Roman" panose="02020603050405020304" pitchFamily="18" charset="0"/>
                <a:cs typeface="Times New Roman" panose="02020603050405020304" pitchFamily="18" charset="0"/>
              </a:rPr>
              <a:t>Journal of IoT Security.</a:t>
            </a:r>
          </a:p>
          <a:p>
            <a:r>
              <a:rPr lang="en-IN" sz="2000" b="1" dirty="0">
                <a:latin typeface="Times New Roman" panose="02020603050405020304" pitchFamily="18" charset="0"/>
                <a:cs typeface="Times New Roman" panose="02020603050405020304" pitchFamily="18" charset="0"/>
              </a:rPr>
              <a:t>Year: </a:t>
            </a:r>
            <a:r>
              <a:rPr lang="en-IN" sz="2000" dirty="0">
                <a:latin typeface="Times New Roman" panose="02020603050405020304" pitchFamily="18" charset="0"/>
                <a:cs typeface="Times New Roman" panose="02020603050405020304" pitchFamily="18" charset="0"/>
              </a:rPr>
              <a:t>2020</a:t>
            </a:r>
          </a:p>
          <a:p>
            <a:endParaRPr lang="en-IN" sz="2000" b="1"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6.2.1 Description:</a:t>
            </a:r>
          </a:p>
          <a:p>
            <a:pPr marL="0" lvl="0" indent="0" eaLnBrk="0" fontAlgn="base" hangingPunct="0">
              <a:lnSpc>
                <a:spcPct val="10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  Purpose</a:t>
            </a:r>
            <a:r>
              <a:rPr lang="en-US" altLang="en-US" sz="2000" dirty="0">
                <a:latin typeface="Times New Roman" panose="02020603050405020304" pitchFamily="18" charset="0"/>
                <a:cs typeface="Times New Roman" panose="02020603050405020304" pitchFamily="18" charset="0"/>
              </a:rPr>
              <a:t>: Uses deep learning for identifying soldiers based on uniform color and design.</a:t>
            </a:r>
          </a:p>
          <a:p>
            <a:pPr marL="0" lvl="0" indent="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  Technology Used</a:t>
            </a:r>
            <a:r>
              <a:rPr lang="en-US" altLang="en-US" sz="2000" dirty="0">
                <a:latin typeface="Times New Roman" panose="02020603050405020304" pitchFamily="18" charset="0"/>
                <a:cs typeface="Times New Roman" panose="02020603050405020304" pitchFamily="18" charset="0"/>
              </a:rPr>
              <a:t>: Color-based classification methods to distinguish between friendly and enemy forces.</a:t>
            </a:r>
          </a:p>
          <a:p>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endParaRPr lang="en-IN" dirty="0"/>
          </a:p>
        </p:txBody>
      </p:sp>
      <p:sp>
        <p:nvSpPr>
          <p:cNvPr id="3" name="Slide Number Placeholder 2">
            <a:extLst>
              <a:ext uri="{FF2B5EF4-FFF2-40B4-BE49-F238E27FC236}">
                <a16:creationId xmlns:a16="http://schemas.microsoft.com/office/drawing/2014/main" id="{8424196A-B25A-881F-6696-4491088ECAC8}"/>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15</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A07F6A04-AA68-EB2B-2CD0-1C63A89FC3C5}"/>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8997AE8A-93C8-96BE-3CA4-57AFBBBA3C8D}"/>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A3973B2C-C358-1F4B-9739-F73EEB98DD36}"/>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7419E2-C066-64B5-2FB9-18A7ACEE4120}"/>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64F85A-07C1-1506-1F23-9FC49B6E3FF3}"/>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9A32F70-9461-4F8A-AC78-D7FE8B81359E}"/>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9D3911CB-7AD5-F52E-5365-582809A42B19}"/>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194911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20C35-3EEB-8086-76A4-229AC369FCD1}"/>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D126BE1C-0874-D09B-67C1-CCEECC1FAB62}"/>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0FCA29E-FDBC-C3E8-48AB-F33C87C7D0A8}"/>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25C0A1FD-F88E-D218-7481-BCCE80AAB7E0}"/>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D8F8F6-78FB-4F6E-F6DF-9491B47253E8}"/>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FEF7E2F-18A3-BFE5-2D95-537ED8029E53}"/>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583DF881-F956-5F37-C179-3EB51C594B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43797C42-7731-F01C-E6CB-1E754C5953D8}"/>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AFE72AA0-C3A2-47CB-F4DA-F27A5D5208CE}"/>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E0CEFF5B-759B-2B86-9007-9F33D8342E68}"/>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7DE9A9B3-6474-3C33-0CAC-4CA0E813E3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ABA86BFE-BEC2-5227-F1D4-320869A94EB9}"/>
              </a:ext>
            </a:extLst>
          </p:cNvPr>
          <p:cNvSpPr>
            <a:spLocks noGrp="1"/>
          </p:cNvSpPr>
          <p:nvPr>
            <p:ph idx="1"/>
          </p:nvPr>
        </p:nvSpPr>
        <p:spPr>
          <a:xfrm>
            <a:off x="954283" y="1562022"/>
            <a:ext cx="9094946" cy="4351338"/>
          </a:xfrm>
        </p:spPr>
        <p:txBody>
          <a:bodyPr>
            <a:normAutofit/>
          </a:bodyPr>
          <a:lstStyle/>
          <a:p>
            <a:pPr marL="0" lvl="0" indent="0" eaLnBrk="0" fontAlgn="base" hangingPunct="0">
              <a:lnSpc>
                <a:spcPct val="100000"/>
              </a:lnSpc>
              <a:spcBef>
                <a:spcPct val="0"/>
              </a:spcBef>
              <a:spcAft>
                <a:spcPct val="0"/>
              </a:spcAft>
            </a:pPr>
            <a:r>
              <a:rPr lang="en-IN" sz="2000"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Key Features</a:t>
            </a:r>
            <a:r>
              <a:rPr lang="en-US" altLang="en-US" sz="2000" dirty="0">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  </a:t>
            </a:r>
          </a:p>
          <a:p>
            <a:pPr marL="0" lvl="0" indent="0" eaLnBrk="0" fontAlgn="base" hangingPunct="0">
              <a:lnSpc>
                <a:spcPct val="100000"/>
              </a:lnSpc>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Uniform Analysis: Identifies individuals based on uniform color and patterns, helpful in military contexts.</a:t>
            </a:r>
          </a:p>
          <a:p>
            <a:pPr marL="0" lvl="0" indent="0" eaLnBrk="0" fontAlgn="base" hangingPunct="0">
              <a:lnSpc>
                <a:spcPct val="100000"/>
              </a:lnSpc>
              <a:spcBef>
                <a:spcPct val="0"/>
              </a:spcBef>
              <a:spcAft>
                <a:spcPct val="0"/>
              </a:spcAft>
              <a:buNone/>
            </a:pPr>
            <a:r>
              <a:rPr lang="en-US" altLang="en-US" sz="2000" b="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Detection Accuracy: Reduces risks of infiltration by unauthorized personnel.</a:t>
            </a:r>
          </a:p>
          <a:p>
            <a:pPr marL="0" lvl="0" indent="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 Significance</a:t>
            </a:r>
            <a:r>
              <a:rPr lang="en-US" altLang="en-US" sz="2000" dirty="0">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altLang="en-US" sz="2000" dirty="0">
                <a:latin typeface="Times New Roman" panose="02020603050405020304" pitchFamily="18" charset="0"/>
                <a:cs typeface="Times New Roman" panose="02020603050405020304" pitchFamily="18" charset="0"/>
              </a:rPr>
              <a:t>  -Supports enhanced detection accuracy using uniform-based recognition for military security. </a:t>
            </a:r>
          </a:p>
          <a:p>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endParaRPr lang="en-IN" dirty="0"/>
          </a:p>
        </p:txBody>
      </p:sp>
      <p:sp>
        <p:nvSpPr>
          <p:cNvPr id="3" name="Slide Number Placeholder 2">
            <a:extLst>
              <a:ext uri="{FF2B5EF4-FFF2-40B4-BE49-F238E27FC236}">
                <a16:creationId xmlns:a16="http://schemas.microsoft.com/office/drawing/2014/main" id="{8424196A-B25A-881F-6696-4491088ECAC8}"/>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16</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A07F6A04-AA68-EB2B-2CD0-1C63A89FC3C5}"/>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8997AE8A-93C8-96BE-3CA4-57AFBBBA3C8D}"/>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A3973B2C-C358-1F4B-9739-F73EEB98DD36}"/>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7419E2-C066-64B5-2FB9-18A7ACEE4120}"/>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64F85A-07C1-1506-1F23-9FC49B6E3FF3}"/>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9A32F70-9461-4F8A-AC78-D7FE8B81359E}"/>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9D3911CB-7AD5-F52E-5365-582809A42B19}"/>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397853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320BA1-AE6E-B5A1-D95E-F9F9AB74A7C7}"/>
              </a:ext>
            </a:extLst>
          </p:cNvPr>
          <p:cNvSpPr>
            <a:spLocks noGrp="1"/>
          </p:cNvSpPr>
          <p:nvPr>
            <p:ph type="title"/>
          </p:nvPr>
        </p:nvSpPr>
        <p:spPr>
          <a:xfrm>
            <a:off x="1023146" y="1184195"/>
            <a:ext cx="9094946" cy="1218260"/>
          </a:xfrm>
        </p:spPr>
        <p:txBody>
          <a:bodyPr>
            <a:normAutofit/>
          </a:bodyPr>
          <a:lstStyle/>
          <a:p>
            <a:r>
              <a:rPr lang="en-US" altLang="en-US" sz="2000" b="1" dirty="0">
                <a:latin typeface="Times New Roman" panose="02020603050405020304" pitchFamily="18" charset="0"/>
                <a:cs typeface="Times New Roman" panose="02020603050405020304" pitchFamily="18" charset="0"/>
              </a:rPr>
              <a:t> 6.2.2 </a:t>
            </a:r>
            <a:r>
              <a:rPr lang="en-US" sz="2000" b="1" spc="-1" dirty="0">
                <a:latin typeface="Times New Roman" panose="02020603050405020304" pitchFamily="18" charset="0"/>
                <a:cs typeface="Times New Roman" panose="02020603050405020304" pitchFamily="18" charset="0"/>
              </a:rPr>
              <a:t>Gap Analysis/Result:</a:t>
            </a:r>
            <a:br>
              <a:rPr lang="en-US" sz="2000" b="1" spc="-1" dirty="0">
                <a:latin typeface="Times New Roman" panose="02020603050405020304" pitchFamily="18" charset="0"/>
                <a:cs typeface="Times New Roman" panose="02020603050405020304" pitchFamily="18" charset="0"/>
              </a:rPr>
            </a:br>
            <a:endParaRPr lang="en-IN" sz="2000" dirty="0"/>
          </a:p>
        </p:txBody>
      </p:sp>
      <p:sp>
        <p:nvSpPr>
          <p:cNvPr id="5" name="Content Placeholder 4">
            <a:extLst>
              <a:ext uri="{FF2B5EF4-FFF2-40B4-BE49-F238E27FC236}">
                <a16:creationId xmlns:a16="http://schemas.microsoft.com/office/drawing/2014/main" id="{E9FB9B90-9C6E-5126-9D2E-A8EF5193D5EE}"/>
              </a:ext>
            </a:extLst>
          </p:cNvPr>
          <p:cNvSpPr>
            <a:spLocks noGrp="1"/>
          </p:cNvSpPr>
          <p:nvPr>
            <p:ph idx="1"/>
          </p:nvPr>
        </p:nvSpPr>
        <p:spPr>
          <a:xfrm>
            <a:off x="1163782" y="1976925"/>
            <a:ext cx="9094946" cy="4351338"/>
          </a:xfrm>
        </p:spPr>
        <p:txBody>
          <a:bodyPr>
            <a:noAutofit/>
          </a:bodyPr>
          <a:lstStyle/>
          <a:p>
            <a:pPr marL="285750" lvl="0" indent="-28575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285750" lvl="0" indent="-285750" eaLnBrk="0" fontAlgn="base" hangingPunct="0">
              <a:lnSpc>
                <a:spcPct val="100000"/>
              </a:lnSpc>
              <a:spcBef>
                <a:spcPct val="0"/>
              </a:spcBef>
              <a:spcAft>
                <a:spcPct val="0"/>
              </a:spcAft>
            </a:pPr>
            <a:r>
              <a:rPr lang="en-US" altLang="en-US" sz="2000" dirty="0">
                <a:latin typeface="Times New Roman" panose="02020603050405020304" pitchFamily="18" charset="0"/>
                <a:cs typeface="Times New Roman" panose="02020603050405020304" pitchFamily="18" charset="0"/>
              </a:rPr>
              <a:t>Tested mainly in civilian security settings; performance under high-stakes military conditions unverified.</a:t>
            </a:r>
          </a:p>
          <a:p>
            <a:pPr marL="285750" lvl="0" indent="-28575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285750" lvl="0" indent="-285750" eaLnBrk="0" fontAlgn="base" hangingPunct="0">
              <a:lnSpc>
                <a:spcPct val="100000"/>
              </a:lnSpc>
              <a:spcBef>
                <a:spcPct val="0"/>
              </a:spcBef>
              <a:spcAft>
                <a:spcPct val="0"/>
              </a:spcAft>
            </a:pPr>
            <a:r>
              <a:rPr lang="en-US" altLang="en-US" sz="2000" dirty="0">
                <a:latin typeface="Times New Roman" panose="02020603050405020304" pitchFamily="18" charset="0"/>
                <a:cs typeface="Times New Roman" panose="02020603050405020304" pitchFamily="18" charset="0"/>
              </a:rPr>
              <a:t>Does not address the system’s reliability in hostile or remote environments, where interference may be present.</a:t>
            </a:r>
          </a:p>
          <a:p>
            <a:pPr marL="285750" lvl="0" indent="-28575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285750" lvl="0" indent="-285750" eaLnBrk="0" fontAlgn="base" hangingPunct="0">
              <a:lnSpc>
                <a:spcPct val="100000"/>
              </a:lnSpc>
              <a:spcBef>
                <a:spcPct val="0"/>
              </a:spcBef>
              <a:spcAft>
                <a:spcPct val="0"/>
              </a:spcAft>
            </a:pPr>
            <a:r>
              <a:rPr lang="en-US" altLang="en-US" sz="2000" dirty="0">
                <a:latin typeface="Times New Roman" panose="02020603050405020304" pitchFamily="18" charset="0"/>
                <a:cs typeface="Times New Roman" panose="02020603050405020304" pitchFamily="18" charset="0"/>
              </a:rPr>
              <a:t>Additional testing needed in challenging defense contexts to confirm robustness and effectiveness. </a:t>
            </a:r>
          </a:p>
          <a:p>
            <a:pPr marL="285750" lvl="0" indent="-28575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285750" lvl="0" indent="-285750" eaLnBrk="0" fontAlgn="base" hangingPunct="0">
              <a:lnSpc>
                <a:spcPct val="100000"/>
              </a:lnSpc>
              <a:spcBef>
                <a:spcPct val="0"/>
              </a:spcBef>
              <a:spcAft>
                <a:spcPct val="0"/>
              </a:spcAft>
            </a:pPr>
            <a:r>
              <a:rPr lang="en-US" altLang="en-US" sz="2000" dirty="0">
                <a:latin typeface="Times New Roman" panose="02020603050405020304" pitchFamily="18" charset="0"/>
                <a:cs typeface="Times New Roman" panose="02020603050405020304" pitchFamily="18" charset="0"/>
              </a:rPr>
              <a:t>Our system builds on these findings by providing real-time alerts and updates to enhance situational awareness in areas like government and private sectors."</a:t>
            </a:r>
          </a:p>
          <a:p>
            <a:pPr marL="0" lvl="0" indent="0"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17</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929149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D400C-6FD0-8DB4-633A-FB7D43A8DCCE}"/>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1797C5B7-3573-D9F9-8BE5-8F33FCDD92C5}"/>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6D916E8-D495-8EC2-CE67-E12DB76CAA7F}"/>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CF94DC40-5C31-44E6-91DB-7D27D957480C}"/>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162C98-4983-877E-DDF7-0236001BACC3}"/>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0307C14-757F-CBBA-748E-C9E19CD9255E}"/>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A4305AE8-3B92-634B-7DBA-16D687E902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4B89CC14-5E93-E7F9-D416-08A0F8C9DD16}"/>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B2123EE5-AA5C-1270-E88A-07963F4CE60C}"/>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99ED0E56-E524-D8A5-6C8A-0FC67E96DB85}"/>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7FB0E5BE-30F7-BE94-6328-98B9524EFD1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89F927-E794-1BE6-3EF5-5E2E2F621B24}"/>
              </a:ext>
            </a:extLst>
          </p:cNvPr>
          <p:cNvSpPr>
            <a:spLocks noGrp="1"/>
          </p:cNvSpPr>
          <p:nvPr>
            <p:ph type="title"/>
          </p:nvPr>
        </p:nvSpPr>
        <p:spPr>
          <a:xfrm>
            <a:off x="838200" y="1235668"/>
            <a:ext cx="9094946" cy="455020"/>
          </a:xfrm>
        </p:spPr>
        <p:txBody>
          <a:bodyPr>
            <a:noAutofit/>
          </a:bodyPr>
          <a:lstStyle/>
          <a:p>
            <a:r>
              <a:rPr lang="en-GB" sz="2800" b="1" dirty="0">
                <a:effectLst/>
                <a:latin typeface="Times New Roman" panose="02020603050405020304" pitchFamily="18" charset="0"/>
                <a:cs typeface="Times New Roman" panose="02020603050405020304" pitchFamily="18" charset="0"/>
              </a:rPr>
              <a:t>8. Proposed System</a:t>
            </a:r>
            <a:endParaRPr lang="en-IN" sz="2800"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5"/>
          <a:stretch>
            <a:fillRect/>
          </a:stretch>
        </p:blipFill>
        <p:spPr>
          <a:xfrm>
            <a:off x="2879435" y="1780639"/>
            <a:ext cx="6054437" cy="4406982"/>
          </a:xfrm>
          <a:prstGeom prst="rect">
            <a:avLst/>
          </a:prstGeom>
        </p:spPr>
      </p:pic>
      <p:sp>
        <p:nvSpPr>
          <p:cNvPr id="3" name="Slide Number Placeholder 2">
            <a:extLst>
              <a:ext uri="{FF2B5EF4-FFF2-40B4-BE49-F238E27FC236}">
                <a16:creationId xmlns:a16="http://schemas.microsoft.com/office/drawing/2014/main" id="{34692C1B-5008-9187-F80C-C7E508B1C98F}"/>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18</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D7C8A7CC-AFD7-DF51-98C1-809DEE9A9791}"/>
              </a:ext>
            </a:extLst>
          </p:cNvPr>
          <p:cNvGrpSpPr/>
          <p:nvPr/>
        </p:nvGrpSpPr>
        <p:grpSpPr>
          <a:xfrm>
            <a:off x="10002575" y="1496749"/>
            <a:ext cx="2951499" cy="4236154"/>
            <a:chOff x="9684743" y="1095259"/>
            <a:chExt cx="3874878" cy="4769414"/>
          </a:xfrm>
          <a:blipFill dpi="0" rotWithShape="1">
            <a:blip r:embed="rId6">
              <a:alphaModFix amt="39000"/>
            </a:blip>
            <a:srcRect/>
            <a:stretch>
              <a:fillRect/>
            </a:stretch>
          </a:blipFill>
        </p:grpSpPr>
        <p:grpSp>
          <p:nvGrpSpPr>
            <p:cNvPr id="24" name="Group 23">
              <a:extLst>
                <a:ext uri="{FF2B5EF4-FFF2-40B4-BE49-F238E27FC236}">
                  <a16:creationId xmlns:a16="http://schemas.microsoft.com/office/drawing/2014/main" id="{A5181232-10C5-BB2C-B090-A2E4A3091D28}"/>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93059D71-FB4A-554B-2C44-4CFBA3508FF3}"/>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657967-0653-A1E4-FC6F-650077E48A6B}"/>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A4FFD57-B21F-A069-1E21-10AA380D44F4}"/>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D0C3F86-67B8-C8AE-A2E0-4F79146BC090}"/>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C3562E3B-8F2D-2D59-78DD-4BD770BD251A}"/>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371387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63298-9FF0-A436-C344-F0FA52D1CD1C}"/>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E95B5061-2DA4-2576-0810-96123419F269}"/>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AA93FC0-9372-C2F2-2FF3-4B69B1363150}"/>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2FD784A9-8D46-AE40-CD84-C191D6F71E2B}"/>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B616C6E-10F6-75B7-2B11-668340E3CDBF}"/>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00CB860-8563-0C04-0DD9-4990D749632E}"/>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7881D650-99D8-AFBA-86EC-41177E2B18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2B1B6480-779F-D399-8D3A-21A8DB63064A}"/>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E51EE771-9FD4-E241-01CE-4823F2B22679}"/>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C16439B2-7220-DC25-9F01-7BDB85BB890D}"/>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1CABA7DD-84D1-D4AE-A4B1-A50CCEC0F6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F41A63-2831-501D-E05A-937631575C32}"/>
              </a:ext>
            </a:extLst>
          </p:cNvPr>
          <p:cNvSpPr>
            <a:spLocks noGrp="1"/>
          </p:cNvSpPr>
          <p:nvPr>
            <p:ph type="title"/>
          </p:nvPr>
        </p:nvSpPr>
        <p:spPr>
          <a:xfrm>
            <a:off x="838200" y="1240668"/>
            <a:ext cx="9094946" cy="450020"/>
          </a:xfrm>
        </p:spPr>
        <p:txBody>
          <a:bodyPr>
            <a:noAutofit/>
          </a:bodyPr>
          <a:lstStyle/>
          <a:p>
            <a:r>
              <a:rPr lang="en-US" sz="2800" b="1" dirty="0">
                <a:effectLst/>
                <a:latin typeface="Times New Roman" panose="02020603050405020304"/>
              </a:rPr>
              <a:t>9. </a:t>
            </a:r>
            <a:r>
              <a:rPr lang="en-IN" sz="2800" b="1" dirty="0">
                <a:latin typeface="Times New Roman" panose="02020603050405020304" pitchFamily="18" charset="0"/>
                <a:cs typeface="Times New Roman" panose="02020603050405020304" pitchFamily="18" charset="0"/>
              </a:rPr>
              <a:t>System Design</a:t>
            </a:r>
            <a:endParaRPr lang="en-IN" sz="2800" dirty="0"/>
          </a:p>
        </p:txBody>
      </p:sp>
      <p:sp>
        <p:nvSpPr>
          <p:cNvPr id="3" name="Slide Number Placeholder 2">
            <a:extLst>
              <a:ext uri="{FF2B5EF4-FFF2-40B4-BE49-F238E27FC236}">
                <a16:creationId xmlns:a16="http://schemas.microsoft.com/office/drawing/2014/main" id="{53DE9A4B-FB1F-7F12-21C4-5547072CAE13}"/>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19</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03A2152C-B713-EFD6-3E02-F40970015079}"/>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8A3BD4DD-16F4-0896-7B7C-F6EDE22D280E}"/>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4BD40EA1-D02C-E20C-D60D-D7116BE24023}"/>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B07F73-E9AE-1780-D7D1-BACD6260F8F0}"/>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063E325-BA8A-1395-E27D-0202C1371829}"/>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841CE1C9-8EC6-5DB2-1EFC-D8D8B45BE3B9}"/>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0626030F-8F52-DB48-8404-EF91E2B560D0}"/>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pic>
        <p:nvPicPr>
          <p:cNvPr id="30" name="Content Placeholder 29">
            <a:extLst>
              <a:ext uri="{FF2B5EF4-FFF2-40B4-BE49-F238E27FC236}">
                <a16:creationId xmlns:a16="http://schemas.microsoft.com/office/drawing/2014/main" id="{29CC03C2-E31D-9756-0AE1-AE4327351FC1}"/>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t="494"/>
          <a:stretch>
            <a:fillRect/>
          </a:stretch>
        </p:blipFill>
        <p:spPr>
          <a:xfrm>
            <a:off x="3269396" y="1595608"/>
            <a:ext cx="5460470" cy="4500391"/>
          </a:xfrm>
          <a:prstGeom prst="rect">
            <a:avLst/>
          </a:prstGeom>
        </p:spPr>
      </p:pic>
    </p:spTree>
    <p:extLst>
      <p:ext uri="{BB962C8B-B14F-4D97-AF65-F5344CB8AC3E}">
        <p14:creationId xmlns:p14="http://schemas.microsoft.com/office/powerpoint/2010/main" val="1946008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a:t>
            </a:r>
            <a:r>
              <a:rPr lang="en-US" b="1" dirty="0">
                <a:solidFill>
                  <a:schemeClr val="bg1"/>
                </a:solidFill>
                <a:latin typeface="Cambria" panose="02040503050406030204" pitchFamily="18" charset="0"/>
                <a:ea typeface="Cambria" panose="02040503050406030204" pitchFamily="18" charset="0"/>
              </a:rPr>
              <a:t> 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9830507" y="1496749"/>
            <a:ext cx="3123568"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
          <p:cNvSpPr txBox="1">
            <a:spLocks noChangeArrowheads="1"/>
          </p:cNvSpPr>
          <p:nvPr/>
        </p:nvSpPr>
        <p:spPr>
          <a:xfrm>
            <a:off x="2104501" y="1190583"/>
            <a:ext cx="8132618" cy="5227320"/>
          </a:xfrm>
          <a:prstGeom prst="rect">
            <a:avLst/>
          </a:prstGeom>
          <a:ln>
            <a:noFill/>
          </a:ln>
          <a:scene3d>
            <a:camera prst="orthographicFront"/>
            <a:lightRig rig="threePt" dir="t"/>
          </a:scene3d>
          <a:sp3d>
            <a:bevelT w="114300" prst="artDeco"/>
          </a:sp3d>
        </p:spPr>
        <p:txBody>
          <a:bodyPr>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800" b="1" dirty="0">
                <a:latin typeface="Times New Roman" panose="02020603050405020304" pitchFamily="18" charset="0"/>
              </a:rPr>
              <a:t>A</a:t>
            </a:r>
          </a:p>
          <a:p>
            <a:pPr marL="0" indent="0" algn="ctr">
              <a:buNone/>
            </a:pPr>
            <a:r>
              <a:rPr lang="en-IN" sz="1800" b="1" dirty="0">
                <a:latin typeface="Times New Roman" panose="02020603050405020304" pitchFamily="18" charset="0"/>
              </a:rPr>
              <a:t> </a:t>
            </a:r>
            <a:r>
              <a:rPr lang="en-US" sz="1800" b="1" dirty="0">
                <a:latin typeface="Times New Roman" panose="02020603050405020304" pitchFamily="18" charset="0"/>
              </a:rPr>
              <a:t>Project Review</a:t>
            </a:r>
            <a:r>
              <a:rPr lang="en-IN" sz="1800" b="1" dirty="0">
                <a:latin typeface="Times New Roman" panose="02020603050405020304" pitchFamily="18" charset="0"/>
              </a:rPr>
              <a:t> </a:t>
            </a:r>
          </a:p>
          <a:p>
            <a:pPr marL="0" indent="0" algn="ctr">
              <a:buNone/>
            </a:pPr>
            <a:r>
              <a:rPr lang="en-IN" sz="1800" b="1" dirty="0">
                <a:latin typeface="Times New Roman" panose="02020603050405020304" pitchFamily="18" charset="0"/>
              </a:rPr>
              <a:t>on</a:t>
            </a:r>
            <a:endParaRPr lang="en-IN" sz="2100" b="1" dirty="0">
              <a:latin typeface="Times New Roman" panose="02020603050405020304" pitchFamily="18" charset="0"/>
            </a:endParaRPr>
          </a:p>
          <a:p>
            <a:pPr marL="0" indent="0" algn="ctr">
              <a:buNone/>
            </a:pPr>
            <a:r>
              <a:rPr lang="en-IN" sz="2400" b="1" dirty="0">
                <a:latin typeface="Times New Roman" panose="02020603050405020304" pitchFamily="18" charset="0"/>
              </a:rPr>
              <a:t>“</a:t>
            </a:r>
            <a:r>
              <a:rPr lang="en-US" sz="2400" b="1" dirty="0">
                <a:latin typeface="Times New Roman" panose="02020603050405020304" pitchFamily="18" charset="0"/>
              </a:rPr>
              <a:t>Advance surveillance system and suspicious entity detection system based on IOT</a:t>
            </a:r>
            <a:r>
              <a:rPr lang="en-IN" sz="2400" b="1" dirty="0">
                <a:latin typeface="Times New Roman" panose="02020603050405020304" pitchFamily="18" charset="0"/>
              </a:rPr>
              <a:t>”</a:t>
            </a:r>
          </a:p>
          <a:p>
            <a:pPr marL="0" indent="0" algn="ctr">
              <a:buNone/>
            </a:pPr>
            <a:endParaRPr lang="en-GB" sz="2100" dirty="0">
              <a:solidFill>
                <a:schemeClr val="accent5">
                  <a:lumMod val="50000"/>
                </a:schemeClr>
              </a:solidFill>
              <a:latin typeface="Times New Roman" panose="02020603050405020304" pitchFamily="18" charset="0"/>
              <a:cs typeface="Times New Roman" panose="02020603050405020304" pitchFamily="18" charset="0"/>
              <a:sym typeface="+mn-ea"/>
            </a:endParaRPr>
          </a:p>
          <a:p>
            <a:pPr marL="0" indent="0" algn="ctr">
              <a:buNone/>
            </a:pPr>
            <a:r>
              <a:rPr lang="en-GB" sz="2100" dirty="0">
                <a:solidFill>
                  <a:schemeClr val="accent5">
                    <a:lumMod val="50000"/>
                  </a:schemeClr>
                </a:solidFill>
                <a:latin typeface="Times New Roman" panose="02020603050405020304" pitchFamily="18" charset="0"/>
                <a:cs typeface="Times New Roman" panose="02020603050405020304" pitchFamily="18" charset="0"/>
                <a:sym typeface="+mn-ea"/>
              </a:rPr>
              <a:t>Prepared By</a:t>
            </a:r>
          </a:p>
          <a:p>
            <a:pPr marL="0" indent="0" algn="ctr">
              <a:buNone/>
            </a:pPr>
            <a:endParaRPr lang="en-GB" sz="2100" dirty="0">
              <a:solidFill>
                <a:schemeClr val="accent5"/>
              </a:solidFill>
              <a:latin typeface="Times New Roman" panose="02020603050405020304" pitchFamily="18" charset="0"/>
              <a:cs typeface="Times New Roman" panose="02020603050405020304" pitchFamily="18" charset="0"/>
              <a:sym typeface="+mn-ea"/>
            </a:endParaRPr>
          </a:p>
          <a:p>
            <a:pPr marL="0" indent="0" algn="ctr">
              <a:buNone/>
            </a:pPr>
            <a:r>
              <a:rPr lang="en-GB" sz="2100" dirty="0">
                <a:solidFill>
                  <a:schemeClr val="accent5"/>
                </a:solidFill>
                <a:latin typeface="Times New Roman" panose="02020603050405020304" pitchFamily="18" charset="0"/>
                <a:cs typeface="Times New Roman" panose="02020603050405020304" pitchFamily="18" charset="0"/>
                <a:sym typeface="+mn-ea"/>
              </a:rPr>
              <a:t>Mr. Nikunj Mahadev </a:t>
            </a:r>
            <a:r>
              <a:rPr lang="en-GB" sz="2100" dirty="0" err="1">
                <a:solidFill>
                  <a:schemeClr val="accent5"/>
                </a:solidFill>
                <a:latin typeface="Times New Roman" panose="02020603050405020304" pitchFamily="18" charset="0"/>
                <a:cs typeface="Times New Roman" panose="02020603050405020304" pitchFamily="18" charset="0"/>
                <a:sym typeface="+mn-ea"/>
              </a:rPr>
              <a:t>Dawari</a:t>
            </a:r>
            <a:r>
              <a:rPr lang="en-GB" sz="2100" dirty="0">
                <a:solidFill>
                  <a:schemeClr val="accent5"/>
                </a:solidFill>
                <a:latin typeface="Times New Roman" panose="02020603050405020304" pitchFamily="18" charset="0"/>
                <a:cs typeface="Times New Roman" panose="02020603050405020304" pitchFamily="18" charset="0"/>
                <a:sym typeface="+mn-ea"/>
              </a:rPr>
              <a:t> (B400550143)</a:t>
            </a:r>
          </a:p>
          <a:p>
            <a:pPr marL="0" indent="0" algn="ctr">
              <a:buNone/>
            </a:pPr>
            <a:r>
              <a:rPr lang="en-GB" sz="2100" dirty="0">
                <a:solidFill>
                  <a:schemeClr val="accent5"/>
                </a:solidFill>
                <a:latin typeface="Times New Roman" panose="02020603050405020304" pitchFamily="18" charset="0"/>
                <a:cs typeface="Times New Roman" panose="02020603050405020304" pitchFamily="18" charset="0"/>
                <a:sym typeface="+mn-ea"/>
              </a:rPr>
              <a:t>Mr. Aniket   Vijay   </a:t>
            </a:r>
            <a:r>
              <a:rPr lang="en-GB" sz="2100" dirty="0" err="1">
                <a:solidFill>
                  <a:schemeClr val="accent5"/>
                </a:solidFill>
                <a:latin typeface="Times New Roman" panose="02020603050405020304" pitchFamily="18" charset="0"/>
                <a:cs typeface="Times New Roman" panose="02020603050405020304" pitchFamily="18" charset="0"/>
                <a:sym typeface="+mn-ea"/>
              </a:rPr>
              <a:t>Ghadage</a:t>
            </a:r>
            <a:r>
              <a:rPr lang="en-GB" sz="2100" dirty="0">
                <a:solidFill>
                  <a:schemeClr val="accent5"/>
                </a:solidFill>
                <a:latin typeface="Times New Roman" panose="02020603050405020304" pitchFamily="18" charset="0"/>
                <a:cs typeface="Times New Roman" panose="02020603050405020304" pitchFamily="18" charset="0"/>
                <a:sym typeface="+mn-ea"/>
              </a:rPr>
              <a:t> (B400550153)</a:t>
            </a:r>
          </a:p>
          <a:p>
            <a:pPr marL="0" indent="0" algn="ctr">
              <a:buNone/>
            </a:pPr>
            <a:r>
              <a:rPr lang="en-GB" sz="2100">
                <a:solidFill>
                  <a:schemeClr val="accent5"/>
                </a:solidFill>
                <a:latin typeface="Times New Roman" panose="02020603050405020304" pitchFamily="18" charset="0"/>
                <a:cs typeface="Times New Roman" panose="02020603050405020304" pitchFamily="18" charset="0"/>
                <a:sym typeface="+mn-ea"/>
              </a:rPr>
              <a:t>  Mr</a:t>
            </a:r>
            <a:r>
              <a:rPr lang="en-GB" sz="2100" dirty="0">
                <a:solidFill>
                  <a:schemeClr val="accent5"/>
                </a:solidFill>
                <a:latin typeface="Times New Roman" panose="02020603050405020304" pitchFamily="18" charset="0"/>
                <a:cs typeface="Times New Roman" panose="02020603050405020304" pitchFamily="18" charset="0"/>
                <a:sym typeface="+mn-ea"/>
              </a:rPr>
              <a:t>. Aditya Nandkumar </a:t>
            </a:r>
            <a:r>
              <a:rPr lang="en-GB" sz="2100" dirty="0" err="1">
                <a:solidFill>
                  <a:schemeClr val="accent5"/>
                </a:solidFill>
                <a:latin typeface="Times New Roman" panose="02020603050405020304" pitchFamily="18" charset="0"/>
                <a:cs typeface="Times New Roman" panose="02020603050405020304" pitchFamily="18" charset="0"/>
                <a:sym typeface="+mn-ea"/>
              </a:rPr>
              <a:t>Jaybhaye</a:t>
            </a:r>
            <a:r>
              <a:rPr lang="en-GB" sz="2100" dirty="0">
                <a:solidFill>
                  <a:schemeClr val="accent5"/>
                </a:solidFill>
                <a:latin typeface="Times New Roman" panose="02020603050405020304" pitchFamily="18" charset="0"/>
                <a:cs typeface="Times New Roman" panose="02020603050405020304" pitchFamily="18" charset="0"/>
                <a:sym typeface="+mn-ea"/>
              </a:rPr>
              <a:t> (B400550170)</a:t>
            </a:r>
          </a:p>
          <a:p>
            <a:pPr marL="0" indent="0" algn="ctr">
              <a:buNone/>
            </a:pPr>
            <a:endParaRPr lang="en-IN" sz="2100" b="1" dirty="0">
              <a:solidFill>
                <a:srgbClr val="002060"/>
              </a:solidFill>
              <a:latin typeface="Times New Roman" panose="02020603050405020304" pitchFamily="18" charset="0"/>
              <a:cs typeface="Times New Roman" panose="02020603050405020304" pitchFamily="18" charset="0"/>
            </a:endParaRPr>
          </a:p>
          <a:p>
            <a:pPr marL="0" indent="0" algn="ctr">
              <a:lnSpc>
                <a:spcPct val="100000"/>
              </a:lnSpc>
              <a:spcBef>
                <a:spcPts val="0"/>
              </a:spcBef>
              <a:buNone/>
            </a:pPr>
            <a:r>
              <a:rPr lang="en-IN" sz="2100" b="1" dirty="0">
                <a:solidFill>
                  <a:schemeClr val="accent6">
                    <a:lumMod val="50000"/>
                  </a:schemeClr>
                </a:solidFill>
                <a:latin typeface="Times New Roman" panose="02020603050405020304" pitchFamily="18" charset="0"/>
                <a:cs typeface="Times New Roman" panose="02020603050405020304" pitchFamily="18" charset="0"/>
              </a:rPr>
              <a:t>Guided by</a:t>
            </a:r>
          </a:p>
          <a:p>
            <a:pPr marL="0" indent="0" algn="ctr">
              <a:lnSpc>
                <a:spcPct val="100000"/>
              </a:lnSpc>
              <a:spcBef>
                <a:spcPts val="0"/>
              </a:spcBef>
              <a:buNone/>
            </a:pPr>
            <a:r>
              <a:rPr lang="en-IN" sz="2100" b="1" dirty="0">
                <a:solidFill>
                  <a:schemeClr val="accent6">
                    <a:lumMod val="50000"/>
                  </a:schemeClr>
                </a:solidFill>
                <a:latin typeface="Times New Roman" panose="02020603050405020304" pitchFamily="18" charset="0"/>
                <a:cs typeface="Times New Roman" panose="02020603050405020304" pitchFamily="18" charset="0"/>
              </a:rPr>
              <a:t>Prof.</a:t>
            </a:r>
            <a:r>
              <a:rPr lang="en-IN" sz="2100" b="1" dirty="0">
                <a:solidFill>
                  <a:srgbClr val="002060"/>
                </a:solidFill>
                <a:latin typeface="Times New Roman" panose="02020603050405020304" pitchFamily="18" charset="0"/>
                <a:cs typeface="Times New Roman" panose="02020603050405020304" pitchFamily="18" charset="0"/>
              </a:rPr>
              <a:t> Pritam Ahire</a:t>
            </a:r>
            <a:endParaRPr lang="en-IN" sz="2100" b="1" dirty="0">
              <a:solidFill>
                <a:schemeClr val="accent6">
                  <a:lumMod val="50000"/>
                </a:schemeClr>
              </a:solidFill>
              <a:latin typeface="Times New Roman" panose="02020603050405020304" pitchFamily="18" charset="0"/>
              <a:cs typeface="Times New Roman" panose="02020603050405020304" pitchFamily="18" charset="0"/>
            </a:endParaRPr>
          </a:p>
          <a:p>
            <a:pPr marL="0" indent="0" algn="ctr">
              <a:lnSpc>
                <a:spcPct val="100000"/>
              </a:lnSpc>
              <a:spcBef>
                <a:spcPts val="0"/>
              </a:spcBef>
              <a:buNone/>
            </a:pPr>
            <a:endParaRPr lang="en-IN" sz="2100" b="1" dirty="0">
              <a:solidFill>
                <a:srgbClr val="002060"/>
              </a:solidFill>
              <a:latin typeface="Times New Roman" panose="02020603050405020304" pitchFamily="18" charset="0"/>
              <a:cs typeface="Times New Roman" panose="02020603050405020304" pitchFamily="18" charset="0"/>
            </a:endParaRPr>
          </a:p>
          <a:p>
            <a:pPr marL="0" indent="0" algn="ctr">
              <a:lnSpc>
                <a:spcPct val="100000"/>
              </a:lnSpc>
              <a:spcBef>
                <a:spcPts val="0"/>
              </a:spcBef>
              <a:buNone/>
            </a:pPr>
            <a:r>
              <a:rPr lang="en-IN" sz="2100" b="1" dirty="0">
                <a:solidFill>
                  <a:srgbClr val="FF0000"/>
                </a:solidFill>
                <a:latin typeface="Times New Roman" panose="02020603050405020304" pitchFamily="18" charset="0"/>
                <a:cs typeface="Times New Roman" panose="02020603050405020304" pitchFamily="18" charset="0"/>
              </a:rPr>
              <a:t>PCET’S &amp; NMVPM’S</a:t>
            </a:r>
          </a:p>
          <a:p>
            <a:pPr marL="0" indent="0" algn="ctr">
              <a:lnSpc>
                <a:spcPct val="100000"/>
              </a:lnSpc>
              <a:spcBef>
                <a:spcPts val="0"/>
              </a:spcBef>
              <a:buNone/>
            </a:pPr>
            <a:r>
              <a:rPr lang="en-IN" sz="2100" b="1" dirty="0">
                <a:solidFill>
                  <a:srgbClr val="FF0000"/>
                </a:solidFill>
                <a:latin typeface="Times New Roman" panose="02020603050405020304" pitchFamily="18" charset="0"/>
                <a:cs typeface="Times New Roman" panose="02020603050405020304" pitchFamily="18" charset="0"/>
              </a:rPr>
              <a:t>NUTAN MAHARASHTRA INSTT. OF ENGG. &amp; TECH. Pune</a:t>
            </a:r>
          </a:p>
          <a:p>
            <a:pPr marL="0" indent="0" algn="ctr">
              <a:lnSpc>
                <a:spcPct val="100000"/>
              </a:lnSpc>
              <a:spcBef>
                <a:spcPts val="0"/>
              </a:spcBef>
              <a:buNone/>
            </a:pPr>
            <a:endParaRPr lang="en-IN" sz="1600" b="1" dirty="0">
              <a:solidFill>
                <a:schemeClr val="tx2"/>
              </a:solidFill>
              <a:latin typeface="Times New Roman" panose="02020603050405020304" pitchFamily="18" charset="0"/>
              <a:cs typeface="Times New Roman" panose="02020603050405020304" pitchFamily="18" charset="0"/>
            </a:endParaRPr>
          </a:p>
        </p:txBody>
      </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1088914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1E91-5722-DEFE-1E02-6D94440BF379}"/>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80567DF4-0D08-9E29-2CA1-12CC9E542EC5}"/>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D31C8AD-D921-52E4-C9A7-04DD2A517B4E}"/>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71B76D41-4002-6803-8879-C4DDBF545231}"/>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DD133-2337-ECA0-D06A-CB507CDEB5EE}"/>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BF86A61-E7D4-B702-F866-E883FAC06E55}"/>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CA3D3C99-B41E-E983-A636-308F219BE4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A5EA1EFF-B25B-A852-0932-F43CBD1D9064}"/>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1519D661-518C-6A81-40FA-D3CEAF474FB8}"/>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69521AC9-3D79-45B3-405D-FFC7988C86F0}"/>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E7EF190B-1BA1-1EB5-4350-E7B1420ECBD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408DBA-8001-0454-0084-2C5610F8E0E4}"/>
              </a:ext>
            </a:extLst>
          </p:cNvPr>
          <p:cNvSpPr>
            <a:spLocks noGrp="1"/>
          </p:cNvSpPr>
          <p:nvPr>
            <p:ph type="title"/>
          </p:nvPr>
        </p:nvSpPr>
        <p:spPr>
          <a:xfrm>
            <a:off x="838200" y="1240668"/>
            <a:ext cx="9094946" cy="450020"/>
          </a:xfrm>
        </p:spPr>
        <p:txBody>
          <a:bodyPr>
            <a:noAutofit/>
          </a:bodyPr>
          <a:lstStyle/>
          <a:p>
            <a:pPr marL="457200" indent="-457200">
              <a:buFont typeface="Arial" panose="020B0604020202020204" pitchFamily="34" charset="0"/>
              <a:buChar char="•"/>
            </a:pPr>
            <a:r>
              <a:rPr lang="en-US" sz="2800" b="1" dirty="0">
                <a:latin typeface="Times New Roman" panose="02020603050405020304"/>
              </a:rPr>
              <a:t>Methodology</a:t>
            </a:r>
            <a:endParaRPr lang="en-IN" sz="2800" dirty="0"/>
          </a:p>
        </p:txBody>
      </p:sp>
      <p:sp>
        <p:nvSpPr>
          <p:cNvPr id="3" name="Slide Number Placeholder 2">
            <a:extLst>
              <a:ext uri="{FF2B5EF4-FFF2-40B4-BE49-F238E27FC236}">
                <a16:creationId xmlns:a16="http://schemas.microsoft.com/office/drawing/2014/main" id="{29821325-D52B-EF51-49E8-7F1BD6469398}"/>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20</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5BC30748-A9F0-6055-45AF-19EB93B944C0}"/>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01785667-8DAC-6E8B-064B-CC2D13C93C55}"/>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E97B9086-A610-BFFC-EEA7-4CC44B91A33D}"/>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D5AE288-6ED3-4ACC-AE2B-963D1253A886}"/>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6F8CAB9-CE76-EE7D-696F-09BA251AE5BE}"/>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F4A097C5-200B-F70F-26CD-0F47D4B762AD}"/>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3A18087-BC07-8674-7259-0E1F22C51A6F}"/>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
        <p:nvSpPr>
          <p:cNvPr id="8" name="Content Placeholder 7">
            <a:extLst>
              <a:ext uri="{FF2B5EF4-FFF2-40B4-BE49-F238E27FC236}">
                <a16:creationId xmlns:a16="http://schemas.microsoft.com/office/drawing/2014/main" id="{FC74E145-3B8E-28AE-F64D-F7F1FDD6B900}"/>
              </a:ext>
            </a:extLst>
          </p:cNvPr>
          <p:cNvSpPr>
            <a:spLocks noGrp="1"/>
          </p:cNvSpPr>
          <p:nvPr>
            <p:ph idx="1"/>
          </p:nvPr>
        </p:nvSpPr>
        <p:spPr>
          <a:xfrm>
            <a:off x="1267580" y="2045251"/>
            <a:ext cx="10515600" cy="430649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1 Input Data Acquisition:</a:t>
            </a:r>
          </a:p>
          <a:p>
            <a:pPr marL="0" indent="0">
              <a:buNone/>
            </a:pPr>
            <a:r>
              <a:rPr lang="en-US" sz="2000" dirty="0">
                <a:latin typeface="Times New Roman" panose="02020603050405020304" pitchFamily="18" charset="0"/>
                <a:cs typeface="Times New Roman" panose="02020603050405020304" pitchFamily="18" charset="0"/>
              </a:rPr>
              <a:t>   - Captures real-time video and image data via cameras and sensors.</a:t>
            </a:r>
          </a:p>
          <a:p>
            <a:pPr marL="0" indent="0">
              <a:buNone/>
            </a:pPr>
            <a:r>
              <a:rPr lang="en-US" sz="2000" dirty="0">
                <a:latin typeface="Times New Roman" panose="02020603050405020304" pitchFamily="18" charset="0"/>
                <a:cs typeface="Times New Roman" panose="02020603050405020304" pitchFamily="18" charset="0"/>
              </a:rPr>
              <a:t>   - Focuses on uniform detection and people count.</a:t>
            </a:r>
          </a:p>
          <a:p>
            <a:pPr marL="0" indent="0">
              <a:buNone/>
            </a:pPr>
            <a:r>
              <a:rPr lang="en-US" sz="2000" dirty="0">
                <a:latin typeface="Times New Roman" panose="02020603050405020304" pitchFamily="18" charset="0"/>
                <a:cs typeface="Times New Roman" panose="02020603050405020304" pitchFamily="18" charset="0"/>
              </a:rPr>
              <a:t>2. Preprocessing:</a:t>
            </a:r>
          </a:p>
          <a:p>
            <a:pPr marL="0" indent="0">
              <a:buNone/>
            </a:pPr>
            <a:r>
              <a:rPr lang="en-US" sz="2000" dirty="0">
                <a:latin typeface="Times New Roman" panose="02020603050405020304" pitchFamily="18" charset="0"/>
                <a:cs typeface="Times New Roman" panose="02020603050405020304" pitchFamily="18" charset="0"/>
              </a:rPr>
              <a:t>   - Uses image processing techniques (e.g., object detection) to identify individuals.</a:t>
            </a:r>
          </a:p>
          <a:p>
            <a:pPr marL="0" indent="0">
              <a:buNone/>
            </a:pPr>
            <a:r>
              <a:rPr lang="en-US" sz="2000" dirty="0">
                <a:latin typeface="Times New Roman" panose="02020603050405020304" pitchFamily="18" charset="0"/>
                <a:cs typeface="Times New Roman" panose="02020603050405020304" pitchFamily="18" charset="0"/>
              </a:rPr>
              <a:t>   - Detects uniforms using pattern recognition or machine learning algorithms.</a:t>
            </a:r>
          </a:p>
          <a:p>
            <a:pPr marL="0" indent="0">
              <a:buNone/>
            </a:pPr>
            <a:r>
              <a:rPr lang="en-US" sz="2000" dirty="0">
                <a:latin typeface="Times New Roman" panose="02020603050405020304" pitchFamily="18" charset="0"/>
                <a:cs typeface="Times New Roman" panose="02020603050405020304" pitchFamily="18" charset="0"/>
              </a:rPr>
              <a:t>3. Feature Extraction:</a:t>
            </a:r>
          </a:p>
          <a:p>
            <a:pPr marL="0" indent="0">
              <a:buNone/>
            </a:pPr>
            <a:r>
              <a:rPr lang="en-US" sz="2000" dirty="0">
                <a:latin typeface="Times New Roman" panose="02020603050405020304" pitchFamily="18" charset="0"/>
                <a:cs typeface="Times New Roman" panose="02020603050405020304" pitchFamily="18" charset="0"/>
              </a:rPr>
              <a:t>  - Extracts uniform patterns (color, texture) to classify people.</a:t>
            </a:r>
          </a:p>
          <a:p>
            <a:pPr marL="0" indent="0">
              <a:buNone/>
            </a:pPr>
            <a:r>
              <a:rPr lang="en-US" sz="2000" dirty="0">
                <a:latin typeface="Times New Roman" panose="02020603050405020304" pitchFamily="18" charset="0"/>
                <a:cs typeface="Times New Roman" panose="02020603050405020304" pitchFamily="18" charset="0"/>
              </a:rPr>
              <a:t>  - Tracks the count of individuals in the surveillance area.</a:t>
            </a:r>
          </a:p>
          <a:p>
            <a:endParaRPr lang="en-IN" sz="700" dirty="0"/>
          </a:p>
        </p:txBody>
      </p:sp>
    </p:spTree>
    <p:extLst>
      <p:ext uri="{BB962C8B-B14F-4D97-AF65-F5344CB8AC3E}">
        <p14:creationId xmlns:p14="http://schemas.microsoft.com/office/powerpoint/2010/main" val="411131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0B6FE-2041-50DD-00A9-9A19F4B13F71}"/>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32633853-11A2-051E-62DF-39ACB1A681B1}"/>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10D4A7F-A691-F33D-56D1-4E656E9FA0F3}"/>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875F522F-7363-A5E0-E490-796666B758DD}"/>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1D3E4D-29D8-FECB-50D4-25350AC8E645}"/>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9C64AF4-E2CC-FC5C-3DDB-A0313EA3097C}"/>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42ABCDA6-A7F6-37C5-4E24-B5C52E6C63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D2D9BB3F-A301-422F-E6AC-29E3896F5E3D}"/>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63CF69DF-82FA-CBF4-AB15-626DA53D3A26}"/>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78ED1D0E-06C2-D674-D4BD-AE4D85D62A33}"/>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D8ADC397-8C93-2828-DFCD-CDCE4ED1E5A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556DE9-5671-92D0-1CBA-1B25C0C45E01}"/>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21</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53BA694B-F155-D836-24A3-10333025A99F}"/>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1D5D1D43-D6AC-F64A-686C-C470C2D83C16}"/>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EBB8587E-A4C2-544E-A33B-B919AF139008}"/>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3D01BC-9A8D-14F2-15ED-EAE7481F101A}"/>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9FC198-DF00-CC0B-EAFD-030B96310AA9}"/>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F72BD8F8-E96B-4397-9940-E27ACB4FF671}"/>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0C40366-C572-D84F-D140-884B26E5E987}"/>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
        <p:nvSpPr>
          <p:cNvPr id="8" name="Content Placeholder 7">
            <a:extLst>
              <a:ext uri="{FF2B5EF4-FFF2-40B4-BE49-F238E27FC236}">
                <a16:creationId xmlns:a16="http://schemas.microsoft.com/office/drawing/2014/main" id="{A46A1272-A6EB-EEDC-580D-830EE528C49B}"/>
              </a:ext>
            </a:extLst>
          </p:cNvPr>
          <p:cNvSpPr>
            <a:spLocks noGrp="1"/>
          </p:cNvSpPr>
          <p:nvPr>
            <p:ph idx="1"/>
          </p:nvPr>
        </p:nvSpPr>
        <p:spPr>
          <a:xfrm>
            <a:off x="1163782" y="1931780"/>
            <a:ext cx="10515600" cy="435133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4. Classification and Detection:</a:t>
            </a:r>
          </a:p>
          <a:p>
            <a:pPr marL="0" indent="0">
              <a:buNone/>
            </a:pPr>
            <a:r>
              <a:rPr lang="en-US" sz="2000" dirty="0">
                <a:latin typeface="Times New Roman" panose="02020603050405020304" pitchFamily="18" charset="0"/>
                <a:cs typeface="Times New Roman" panose="02020603050405020304" pitchFamily="18" charset="0"/>
              </a:rPr>
              <a:t>  - Case 1: Detects unknown persons not matching uniform.</a:t>
            </a:r>
          </a:p>
          <a:p>
            <a:pPr marL="0" indent="0">
              <a:buNone/>
            </a:pPr>
            <a:r>
              <a:rPr lang="en-US" sz="2000" dirty="0">
                <a:latin typeface="Times New Roman" panose="02020603050405020304" pitchFamily="18" charset="0"/>
                <a:cs typeface="Times New Roman" panose="02020603050405020304" pitchFamily="18" charset="0"/>
              </a:rPr>
              <a:t>  - Case 2: Alerts on any unexpected increase in people count.</a:t>
            </a:r>
          </a:p>
          <a:p>
            <a:pPr marL="0" indent="0">
              <a:buNone/>
            </a:pPr>
            <a:r>
              <a:rPr lang="en-US" sz="2000" dirty="0">
                <a:latin typeface="Times New Roman" panose="02020603050405020304" pitchFamily="18" charset="0"/>
                <a:cs typeface="Times New Roman" panose="02020603050405020304" pitchFamily="18" charset="0"/>
              </a:rPr>
              <a:t>  - Case 3: Detects any person in “no patrol mode.”</a:t>
            </a:r>
          </a:p>
          <a:p>
            <a:pPr marL="0" indent="0">
              <a:buNone/>
            </a:pPr>
            <a:r>
              <a:rPr lang="en-US" sz="2000" dirty="0">
                <a:latin typeface="Times New Roman" panose="02020603050405020304" pitchFamily="18" charset="0"/>
                <a:cs typeface="Times New Roman" panose="02020603050405020304" pitchFamily="18" charset="0"/>
              </a:rPr>
              <a:t>5. Control System Interaction:</a:t>
            </a:r>
          </a:p>
          <a:p>
            <a:pPr marL="0" indent="0">
              <a:buNone/>
            </a:pPr>
            <a:r>
              <a:rPr lang="en-US" sz="2000" dirty="0">
                <a:latin typeface="Times New Roman" panose="02020603050405020304" pitchFamily="18" charset="0"/>
                <a:cs typeface="Times New Roman" panose="02020603050405020304" pitchFamily="18" charset="0"/>
              </a:rPr>
              <a:t>   - Real-time alerts sent to the control room (laptop).</a:t>
            </a:r>
          </a:p>
          <a:p>
            <a:pPr marL="0" indent="0">
              <a:buNone/>
            </a:pPr>
            <a:r>
              <a:rPr lang="en-US" sz="2000" dirty="0">
                <a:latin typeface="Times New Roman" panose="02020603050405020304" pitchFamily="18" charset="0"/>
                <a:cs typeface="Times New Roman" panose="02020603050405020304" pitchFamily="18" charset="0"/>
              </a:rPr>
              <a:t>   - Adjusts detection modes and authorized personnel count.</a:t>
            </a:r>
          </a:p>
          <a:p>
            <a:pPr marL="0" indent="0">
              <a:buNone/>
            </a:pPr>
            <a:endParaRPr lang="en-US" sz="2000"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239351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DC59-E0BA-808D-565D-3A73B15C8524}"/>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097558FA-8EB7-A3EC-5010-9266A463323C}"/>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C63FF9F-9D53-2183-C8FD-8AE2A6F21ECE}"/>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070F452F-3A04-99C8-7D23-63BB9F0446FF}"/>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D12A08-83EC-4363-4F49-E3794E4D4844}"/>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E14EE76-BA44-23E9-94E1-58BAD17076F6}"/>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FF5D5ACE-466C-F8B3-09E7-6714748EED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2CCDAFDA-8E05-95F0-71F5-9ED23CEBFF19}"/>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780B0092-4A1B-3900-FE98-84F8634406AD}"/>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32B7D8D5-CB92-1940-B21B-A5DE3FD263C2}"/>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4972B6B8-D683-CE83-5DD7-DCF6818517A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C1FAAF-84BE-2F23-289F-77A24ACE0E9A}"/>
              </a:ext>
            </a:extLst>
          </p:cNvPr>
          <p:cNvSpPr>
            <a:spLocks noGrp="1"/>
          </p:cNvSpPr>
          <p:nvPr>
            <p:ph type="title"/>
          </p:nvPr>
        </p:nvSpPr>
        <p:spPr>
          <a:xfrm>
            <a:off x="838200" y="1240668"/>
            <a:ext cx="9094946" cy="450020"/>
          </a:xfrm>
        </p:spPr>
        <p:txBody>
          <a:bodyPr>
            <a:noAutofit/>
          </a:bodyPr>
          <a:lstStyle/>
          <a:p>
            <a:pPr marL="457200" indent="-457200">
              <a:buFont typeface="Arial" panose="020B0604020202020204" pitchFamily="34" charset="0"/>
              <a:buChar char="•"/>
            </a:pPr>
            <a:r>
              <a:rPr lang="en-US" sz="2800" b="1" dirty="0">
                <a:latin typeface="Times New Roman" panose="02020603050405020304"/>
              </a:rPr>
              <a:t>Algorithm:</a:t>
            </a:r>
            <a:endParaRPr lang="en-IN" sz="2800" dirty="0"/>
          </a:p>
        </p:txBody>
      </p:sp>
      <p:sp>
        <p:nvSpPr>
          <p:cNvPr id="3" name="Slide Number Placeholder 2">
            <a:extLst>
              <a:ext uri="{FF2B5EF4-FFF2-40B4-BE49-F238E27FC236}">
                <a16:creationId xmlns:a16="http://schemas.microsoft.com/office/drawing/2014/main" id="{8AE89FD8-A017-05E9-A933-B4DB323A470A}"/>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22</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2BCFFBC5-4173-AC85-D0AA-183F6E6FDAEC}"/>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8CBDF41A-8F21-60F2-2A1C-53255F13243D}"/>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044575B5-E8E7-36B9-A3BE-58A9C4929651}"/>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ECEA0E-B2DB-FC7F-2F94-659708E99D8B}"/>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668143-1C1C-ED80-4FEA-6DFBE265AF89}"/>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F6F01931-578D-7320-EDB5-47F87AA28AA6}"/>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0A84D862-B571-712C-57D9-8BCA0BBDCAD6}"/>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
        <p:nvSpPr>
          <p:cNvPr id="8" name="Content Placeholder 7">
            <a:extLst>
              <a:ext uri="{FF2B5EF4-FFF2-40B4-BE49-F238E27FC236}">
                <a16:creationId xmlns:a16="http://schemas.microsoft.com/office/drawing/2014/main" id="{AA5EB61A-FAB1-38D8-31A9-6FDA5024B13C}"/>
              </a:ext>
            </a:extLst>
          </p:cNvPr>
          <p:cNvSpPr>
            <a:spLocks noGrp="1"/>
          </p:cNvSpPr>
          <p:nvPr>
            <p:ph idx="1"/>
          </p:nvPr>
        </p:nvSpPr>
        <p:spPr>
          <a:xfrm>
            <a:off x="1223049" y="1931780"/>
            <a:ext cx="10515600" cy="4351338"/>
          </a:xfrm>
        </p:spPr>
        <p:txBody>
          <a:bodyPr>
            <a:normAutofit fontScale="55000" lnSpcReduction="20000"/>
          </a:bodyPr>
          <a:lstStyle/>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YOLOv8 (You Only Look Once)</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 fast and accurate real-time object detection system.</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Single Shot MultiBox Detector (SSD)</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Balances speed and accuracy for detecting multiple objects.</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Convolutional Neural Networks (CNNs)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Effective for image classification tasks; foundational for other models.</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Faster R-CNN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Combines region proposal networks with CNNs for enhanced precision.</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Transfer Learning</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Use pre-trained models like VGG16 and </a:t>
            </a: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 to improve training efficiency.</a:t>
            </a:r>
          </a:p>
          <a:p>
            <a:pPr lvl="1"/>
            <a:endParaRPr lang="en-US" dirty="0">
              <a:latin typeface="Times New Roman" panose="02020603050405020304" pitchFamily="18" charset="0"/>
              <a:cs typeface="Times New Roman" panose="02020603050405020304" pitchFamily="18" charset="0"/>
            </a:endParaRPr>
          </a:p>
          <a:p>
            <a:r>
              <a:rPr lang="en-US" sz="3600" b="1" dirty="0">
                <a:latin typeface="Times New Roman" panose="02020603050405020304" pitchFamily="18" charset="0"/>
                <a:cs typeface="Times New Roman" panose="02020603050405020304" pitchFamily="18" charset="0"/>
              </a:rPr>
              <a:t>Training Process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Preparation:</a:t>
            </a:r>
            <a:r>
              <a:rPr lang="en-US" dirty="0">
                <a:latin typeface="Times New Roman" panose="02020603050405020304" pitchFamily="18" charset="0"/>
                <a:cs typeface="Times New Roman" panose="02020603050405020304" pitchFamily="18" charset="0"/>
              </a:rPr>
              <a:t> Collect and label images of various uniforms.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Training:</a:t>
            </a:r>
            <a:r>
              <a:rPr lang="en-US" dirty="0">
                <a:latin typeface="Times New Roman" panose="02020603050405020304" pitchFamily="18" charset="0"/>
                <a:cs typeface="Times New Roman" panose="02020603050405020304" pitchFamily="18" charset="0"/>
              </a:rPr>
              <a:t> Utilize frameworks such as TensorFlow or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Hyperparameter Tuning:</a:t>
            </a:r>
            <a:r>
              <a:rPr lang="en-US" dirty="0">
                <a:latin typeface="Times New Roman" panose="02020603050405020304" pitchFamily="18" charset="0"/>
                <a:cs typeface="Times New Roman" panose="02020603050405020304" pitchFamily="18" charset="0"/>
              </a:rPr>
              <a:t> Optimize learning rate, batch size, and epochs.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Validation and Testing:</a:t>
            </a:r>
            <a:r>
              <a:rPr lang="en-US" dirty="0">
                <a:latin typeface="Times New Roman" panose="02020603050405020304" pitchFamily="18" charset="0"/>
                <a:cs typeface="Times New Roman" panose="02020603050405020304" pitchFamily="18" charset="0"/>
              </a:rPr>
              <a:t> Assess model performance on unseen data and iterate for improvement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5444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2372F-726D-2362-E5F0-0D31ABAC944B}"/>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6C1F86B2-F7B0-65B0-F10F-EA0697CE6C37}"/>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1E75834-CBC2-43E1-F03C-E12807448D3C}"/>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9A7A31C1-EF99-5903-6950-5BCD7EC34F87}"/>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0F29F97-ADDF-7A6C-7ED6-986BBE955709}"/>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FEA8065-7009-6463-44C2-97544E47AD5E}"/>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10735513-CF58-AC40-A790-54B8D842F3C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55488AD5-3997-DB47-5D95-104D79B1B17B}"/>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DAA0BCE3-DFEB-9307-3E6C-D3C84756AA03}"/>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ABF060A9-FE00-F7F2-0435-9C3E4D8F3E92}"/>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62E67C51-B924-BFD4-3E86-50CE081DE5A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4886D80-B852-18E4-854A-2E5B6DFD56A1}"/>
              </a:ext>
            </a:extLst>
          </p:cNvPr>
          <p:cNvSpPr>
            <a:spLocks noGrp="1"/>
          </p:cNvSpPr>
          <p:nvPr>
            <p:ph type="title"/>
          </p:nvPr>
        </p:nvSpPr>
        <p:spPr>
          <a:xfrm>
            <a:off x="838200" y="1144986"/>
            <a:ext cx="9094946" cy="545702"/>
          </a:xfrm>
        </p:spPr>
        <p:txBody>
          <a:bodyPr>
            <a:normAutofit/>
          </a:bodyPr>
          <a:lstStyle/>
          <a:p>
            <a:r>
              <a:rPr lang="en-IN" sz="2800" b="1" dirty="0">
                <a:effectLst/>
                <a:latin typeface="Times New Roman" panose="02020603050405020304" pitchFamily="18" charset="0"/>
                <a:cs typeface="Times New Roman" panose="02020603050405020304" pitchFamily="18" charset="0"/>
              </a:rPr>
              <a:t>10. </a:t>
            </a:r>
            <a:r>
              <a:rPr lang="en-IN" sz="2800" b="1" dirty="0">
                <a:latin typeface="Times New Roman" panose="02020603050405020304" pitchFamily="18" charset="0"/>
                <a:cs typeface="Times New Roman" panose="02020603050405020304" pitchFamily="18" charset="0"/>
              </a:rPr>
              <a:t>Implementation</a:t>
            </a:r>
            <a:endParaRPr lang="en-IN" sz="2800" dirty="0"/>
          </a:p>
        </p:txBody>
      </p:sp>
      <p:sp>
        <p:nvSpPr>
          <p:cNvPr id="3" name="Slide Number Placeholder 2">
            <a:extLst>
              <a:ext uri="{FF2B5EF4-FFF2-40B4-BE49-F238E27FC236}">
                <a16:creationId xmlns:a16="http://schemas.microsoft.com/office/drawing/2014/main" id="{FB97E771-7682-FA31-55B0-1558B7D0CF7D}"/>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23</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00BF9D5B-D05A-4276-BA4E-6F9894976BA2}"/>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F37C219A-0899-6465-7E7C-5716074DF8D5}"/>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1058CACC-609D-CEC2-8A97-242BC19BD662}"/>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82B1594-A24D-3D54-5133-DF95942C7DCB}"/>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ADB89D-7590-2272-553D-6A6AA8736B10}"/>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D8E2315-8BB3-F610-2B99-83F64B125DC9}"/>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6411FC46-D842-AB72-E566-560993378EB0}"/>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pic>
        <p:nvPicPr>
          <p:cNvPr id="9" name="Picture 8">
            <a:extLst>
              <a:ext uri="{FF2B5EF4-FFF2-40B4-BE49-F238E27FC236}">
                <a16:creationId xmlns:a16="http://schemas.microsoft.com/office/drawing/2014/main" id="{2B254C00-7D14-6EB0-FBF1-7BA1E1272B8E}"/>
              </a:ext>
            </a:extLst>
          </p:cNvPr>
          <p:cNvPicPr>
            <a:picLocks noChangeAspect="1"/>
          </p:cNvPicPr>
          <p:nvPr/>
        </p:nvPicPr>
        <p:blipFill>
          <a:blip r:embed="rId6"/>
          <a:srcRect b="51922"/>
          <a:stretch>
            <a:fillRect/>
          </a:stretch>
        </p:blipFill>
        <p:spPr>
          <a:xfrm>
            <a:off x="838200" y="2288554"/>
            <a:ext cx="5078515" cy="3073705"/>
          </a:xfrm>
          <a:prstGeom prst="rect">
            <a:avLst/>
          </a:prstGeom>
        </p:spPr>
      </p:pic>
      <p:pic>
        <p:nvPicPr>
          <p:cNvPr id="5" name="Picture 4">
            <a:extLst>
              <a:ext uri="{FF2B5EF4-FFF2-40B4-BE49-F238E27FC236}">
                <a16:creationId xmlns:a16="http://schemas.microsoft.com/office/drawing/2014/main" id="{076ECECC-E4C7-4D3E-6E59-5DA195FA8BA3}"/>
              </a:ext>
            </a:extLst>
          </p:cNvPr>
          <p:cNvPicPr>
            <a:picLocks noChangeAspect="1"/>
          </p:cNvPicPr>
          <p:nvPr/>
        </p:nvPicPr>
        <p:blipFill>
          <a:blip r:embed="rId7"/>
          <a:srcRect t="51935"/>
          <a:stretch>
            <a:fillRect/>
          </a:stretch>
        </p:blipFill>
        <p:spPr>
          <a:xfrm>
            <a:off x="5768234" y="2287374"/>
            <a:ext cx="5073657" cy="3073705"/>
          </a:xfrm>
          <a:prstGeom prst="rect">
            <a:avLst/>
          </a:prstGeom>
        </p:spPr>
      </p:pic>
    </p:spTree>
    <p:extLst>
      <p:ext uri="{BB962C8B-B14F-4D97-AF65-F5344CB8AC3E}">
        <p14:creationId xmlns:p14="http://schemas.microsoft.com/office/powerpoint/2010/main" val="739765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1BB5-5B68-402F-30C6-4EC8F631F965}"/>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5A9E0290-20F6-FD6B-4917-48F2D88EE86A}"/>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2CE212B-CC09-F10E-C8D6-526776547F26}"/>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2F860E15-09C4-ACB2-7486-A8BAD33471A2}"/>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CEA32F-D122-FAC8-DA40-D9B713497F92}"/>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4E183DC-9D2C-FAA0-8A82-82D405294A6B}"/>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977B5670-640D-CB81-22FA-663919CBBC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D8689CD0-B41F-80D6-ECE2-D18CA7CB480C}"/>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59EDA44E-78CB-5095-4E73-4FC21B30D014}"/>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6C63B480-3E3A-9284-66A7-AF5D567B8832}"/>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27C10CE6-2A77-FB5D-DE61-1ABF83DBCEF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B8DF5BB-1ADE-AD19-DC3F-04E9D0CA5354}"/>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24</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35CCE928-D182-F855-4B06-5A21D49B0531}"/>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0DD555CF-5546-400B-EF93-325324004CF9}"/>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9D6A1EC1-432A-44C3-1452-C3446D06F6E8}"/>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69D308-5264-C43A-30CB-0465C6973D99}"/>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18B1E10-98BB-2B80-AA08-406E98B50250}"/>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963D7C7-B2C7-C7E1-EB65-07B812D6AE96}"/>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D14D8A3-2BAE-2AFC-A491-3B7A38B144BE}"/>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
        <p:nvSpPr>
          <p:cNvPr id="8" name="Content Placeholder 7">
            <a:extLst>
              <a:ext uri="{FF2B5EF4-FFF2-40B4-BE49-F238E27FC236}">
                <a16:creationId xmlns:a16="http://schemas.microsoft.com/office/drawing/2014/main" id="{85429299-EE8D-18F3-6FAB-9B54A8C1B688}"/>
              </a:ext>
            </a:extLst>
          </p:cNvPr>
          <p:cNvSpPr>
            <a:spLocks noGrp="1"/>
          </p:cNvSpPr>
          <p:nvPr>
            <p:ph idx="1"/>
          </p:nvPr>
        </p:nvSpPr>
        <p:spPr>
          <a:xfrm>
            <a:off x="726879" y="1839357"/>
            <a:ext cx="10515600" cy="4351338"/>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endParaRPr lang="en-IN" sz="2000" dirty="0"/>
          </a:p>
        </p:txBody>
      </p:sp>
      <p:pic>
        <p:nvPicPr>
          <p:cNvPr id="9" name="Picture 8">
            <a:extLst>
              <a:ext uri="{FF2B5EF4-FFF2-40B4-BE49-F238E27FC236}">
                <a16:creationId xmlns:a16="http://schemas.microsoft.com/office/drawing/2014/main" id="{9C50CF43-EE2E-13E5-7AE0-B3E0F987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051" y="1737650"/>
            <a:ext cx="8880985" cy="4434313"/>
          </a:xfrm>
          <a:prstGeom prst="rect">
            <a:avLst/>
          </a:prstGeom>
        </p:spPr>
      </p:pic>
    </p:spTree>
    <p:extLst>
      <p:ext uri="{BB962C8B-B14F-4D97-AF65-F5344CB8AC3E}">
        <p14:creationId xmlns:p14="http://schemas.microsoft.com/office/powerpoint/2010/main" val="3374119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B43E8-5BB5-8604-9C96-5D2D64C23414}"/>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16AB13A5-A781-24B0-30EB-6F8DE95329E7}"/>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8672CDA-361C-7FF7-E8C3-562B58F2669C}"/>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B139EC9D-AFA1-03BD-2989-8CDF61791226}"/>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B3C2F5F-F89F-73A9-4A7E-68BC1B385B34}"/>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49D77B8-720A-7F4C-2F9E-CAA0D1E4CCFC}"/>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999AC29F-E237-6724-C6B6-B78644B5B9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38FDE883-886B-3D55-275B-3FA025299CF6}"/>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4AF2E538-9BF0-896D-5CD2-22C17E35D4E7}"/>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AB161622-9076-B0A3-43C8-FA86F1DED65F}"/>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A43D4492-E6EF-E161-7B1B-7763CB1A27B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41CC897-817C-9DE2-FA66-24E22494B3B7}"/>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25</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FB6316A1-5244-7C0F-C934-C0D9F68EB4F9}"/>
              </a:ext>
            </a:extLst>
          </p:cNvPr>
          <p:cNvGrpSpPr/>
          <p:nvPr/>
        </p:nvGrpSpPr>
        <p:grpSpPr>
          <a:xfrm>
            <a:off x="9212645" y="1417837"/>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BC2EF81A-EA35-C7AA-8F9F-FEBFD5DD56D6}"/>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6A388358-35FD-609C-C285-B043760EF333}"/>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FEB29B-7B66-D35B-A5F9-CF74ACE01AC5}"/>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1BC8162-AA42-F48E-AF63-5188206AB30D}"/>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001A0FB-AC6A-7195-14C2-81E33CE7956C}"/>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B3A02923-E15E-F594-ED07-99FE65C542F8}"/>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pic>
        <p:nvPicPr>
          <p:cNvPr id="8" name="Picture 7">
            <a:extLst>
              <a:ext uri="{FF2B5EF4-FFF2-40B4-BE49-F238E27FC236}">
                <a16:creationId xmlns:a16="http://schemas.microsoft.com/office/drawing/2014/main" id="{DEED6853-43DC-F6E1-4BD3-C06FA776E1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6891" y="1460362"/>
            <a:ext cx="9394413" cy="4417734"/>
          </a:xfrm>
          <a:prstGeom prst="rect">
            <a:avLst/>
          </a:prstGeom>
        </p:spPr>
      </p:pic>
    </p:spTree>
    <p:extLst>
      <p:ext uri="{BB962C8B-B14F-4D97-AF65-F5344CB8AC3E}">
        <p14:creationId xmlns:p14="http://schemas.microsoft.com/office/powerpoint/2010/main" val="64063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F93ED-8ADB-CAAF-073A-C4DF6E129546}"/>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D4A63016-6FFA-71A9-AB62-E47FB7ABF186}"/>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2C309EB-F37E-D9D2-9EA1-2152AA91CA5C}"/>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C2122735-D45A-E4D6-4C0E-7673A05BA3BB}"/>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3ACBD1-660C-1861-86C0-55F72E9F4DD9}"/>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55ADB48-C994-20E7-9793-69015DE3343B}"/>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BF546BE3-38E8-C2C1-CD52-7FEDD8A4E5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088C2815-96E8-E780-94B3-2078592A2DC5}"/>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7169F261-0FA9-A4AB-DCAD-C10BC4BAE6E5}"/>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7DA12A90-EADA-033B-F176-AD97A4AA039F}"/>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3B452D69-E08B-D9EE-C3AB-7880A5A4E21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40DC1B3-723A-C196-B22B-37CCEA3A7856}"/>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26</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E678255B-64A3-C520-9ADC-2DCC49C7E39E}"/>
              </a:ext>
            </a:extLst>
          </p:cNvPr>
          <p:cNvGrpSpPr/>
          <p:nvPr/>
        </p:nvGrpSpPr>
        <p:grpSpPr>
          <a:xfrm>
            <a:off x="9212645" y="1417837"/>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64FA7C3B-16A5-5EF2-DEDF-7D9DD70B72F8}"/>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A0C9FAB3-8132-4DD1-13C3-EF0218047383}"/>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AB03CFC-E68B-3922-6C3A-C32A51CABE47}"/>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A2EB5C2-5C39-A80D-6D68-131A12D5E039}"/>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36FA2FE-F293-2B33-D74A-6687FC23BB9B}"/>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8C7D811-CABB-0626-5764-BE763E6AC27D}"/>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pic>
        <p:nvPicPr>
          <p:cNvPr id="28" name="Picture 27">
            <a:extLst>
              <a:ext uri="{FF2B5EF4-FFF2-40B4-BE49-F238E27FC236}">
                <a16:creationId xmlns:a16="http://schemas.microsoft.com/office/drawing/2014/main" id="{DC367932-BAB8-859C-D027-CF8C2C0678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756" y="1582267"/>
            <a:ext cx="2620751" cy="3494335"/>
          </a:xfrm>
          <a:prstGeom prst="rect">
            <a:avLst/>
          </a:prstGeom>
        </p:spPr>
      </p:pic>
      <p:pic>
        <p:nvPicPr>
          <p:cNvPr id="30" name="Picture 29">
            <a:extLst>
              <a:ext uri="{FF2B5EF4-FFF2-40B4-BE49-F238E27FC236}">
                <a16:creationId xmlns:a16="http://schemas.microsoft.com/office/drawing/2014/main" id="{5E85BBF3-09B9-171E-C018-9522DB3B95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5805" y="1593413"/>
            <a:ext cx="2620751" cy="3494334"/>
          </a:xfrm>
          <a:prstGeom prst="rect">
            <a:avLst/>
          </a:prstGeom>
        </p:spPr>
      </p:pic>
      <p:pic>
        <p:nvPicPr>
          <p:cNvPr id="2" name="Picture 1">
            <a:extLst>
              <a:ext uri="{FF2B5EF4-FFF2-40B4-BE49-F238E27FC236}">
                <a16:creationId xmlns:a16="http://schemas.microsoft.com/office/drawing/2014/main" id="{9FC3028F-0295-D34C-5DEF-CFB99122625A}"/>
              </a:ext>
            </a:extLst>
          </p:cNvPr>
          <p:cNvPicPr>
            <a:picLocks noChangeAspect="1"/>
          </p:cNvPicPr>
          <p:nvPr/>
        </p:nvPicPr>
        <p:blipFill>
          <a:blip r:embed="rId8"/>
          <a:stretch>
            <a:fillRect/>
          </a:stretch>
        </p:blipFill>
        <p:spPr>
          <a:xfrm>
            <a:off x="6903854" y="1582268"/>
            <a:ext cx="2640002" cy="3516625"/>
          </a:xfrm>
          <a:prstGeom prst="rect">
            <a:avLst/>
          </a:prstGeom>
        </p:spPr>
      </p:pic>
      <p:sp>
        <p:nvSpPr>
          <p:cNvPr id="22" name="TextBox 21">
            <a:extLst>
              <a:ext uri="{FF2B5EF4-FFF2-40B4-BE49-F238E27FC236}">
                <a16:creationId xmlns:a16="http://schemas.microsoft.com/office/drawing/2014/main" id="{A0D74D47-9148-95C3-5211-AB13398A92F6}"/>
              </a:ext>
            </a:extLst>
          </p:cNvPr>
          <p:cNvSpPr txBox="1"/>
          <p:nvPr/>
        </p:nvSpPr>
        <p:spPr>
          <a:xfrm>
            <a:off x="547756" y="5427133"/>
            <a:ext cx="2620751" cy="646331"/>
          </a:xfrm>
          <a:prstGeom prst="rect">
            <a:avLst/>
          </a:prstGeom>
          <a:noFill/>
        </p:spPr>
        <p:txBody>
          <a:bodyPr wrap="square" rtlCol="0">
            <a:spAutoFit/>
          </a:bodyPr>
          <a:lstStyle/>
          <a:p>
            <a:r>
              <a:rPr lang="en-US" dirty="0"/>
              <a:t>High Definition Camera (HD cam)</a:t>
            </a:r>
          </a:p>
        </p:txBody>
      </p:sp>
      <p:sp>
        <p:nvSpPr>
          <p:cNvPr id="29" name="TextBox 28">
            <a:extLst>
              <a:ext uri="{FF2B5EF4-FFF2-40B4-BE49-F238E27FC236}">
                <a16:creationId xmlns:a16="http://schemas.microsoft.com/office/drawing/2014/main" id="{EE44D21E-1039-7641-9682-648CAFEC68BD}"/>
              </a:ext>
            </a:extLst>
          </p:cNvPr>
          <p:cNvSpPr txBox="1"/>
          <p:nvPr/>
        </p:nvSpPr>
        <p:spPr>
          <a:xfrm>
            <a:off x="3725806" y="5449618"/>
            <a:ext cx="2531062" cy="646331"/>
          </a:xfrm>
          <a:prstGeom prst="rect">
            <a:avLst/>
          </a:prstGeom>
          <a:noFill/>
        </p:spPr>
        <p:txBody>
          <a:bodyPr wrap="square" rtlCol="0">
            <a:spAutoFit/>
          </a:bodyPr>
          <a:lstStyle/>
          <a:p>
            <a:r>
              <a:rPr lang="en-US" dirty="0"/>
              <a:t>Node MCU </a:t>
            </a:r>
            <a:r>
              <a:rPr lang="en-US" dirty="0" err="1"/>
              <a:t>WiFi</a:t>
            </a:r>
            <a:r>
              <a:rPr lang="en-US" dirty="0"/>
              <a:t> Module (Front)</a:t>
            </a:r>
          </a:p>
        </p:txBody>
      </p:sp>
      <p:sp>
        <p:nvSpPr>
          <p:cNvPr id="33" name="TextBox 32">
            <a:extLst>
              <a:ext uri="{FF2B5EF4-FFF2-40B4-BE49-F238E27FC236}">
                <a16:creationId xmlns:a16="http://schemas.microsoft.com/office/drawing/2014/main" id="{ACD7FEC9-384B-BA3C-BBD1-16CC57FF462D}"/>
              </a:ext>
            </a:extLst>
          </p:cNvPr>
          <p:cNvSpPr txBox="1"/>
          <p:nvPr/>
        </p:nvSpPr>
        <p:spPr>
          <a:xfrm>
            <a:off x="6903854" y="5459253"/>
            <a:ext cx="2640002" cy="646331"/>
          </a:xfrm>
          <a:prstGeom prst="rect">
            <a:avLst/>
          </a:prstGeom>
          <a:noFill/>
        </p:spPr>
        <p:txBody>
          <a:bodyPr wrap="square" rtlCol="0">
            <a:spAutoFit/>
          </a:bodyPr>
          <a:lstStyle/>
          <a:p>
            <a:r>
              <a:rPr lang="en-US" dirty="0"/>
              <a:t>Node MCU </a:t>
            </a:r>
            <a:r>
              <a:rPr lang="en-US" dirty="0" err="1"/>
              <a:t>WiFi</a:t>
            </a:r>
            <a:r>
              <a:rPr lang="en-US" dirty="0"/>
              <a:t> Module (Back)</a:t>
            </a:r>
          </a:p>
        </p:txBody>
      </p:sp>
    </p:spTree>
    <p:extLst>
      <p:ext uri="{BB962C8B-B14F-4D97-AF65-F5344CB8AC3E}">
        <p14:creationId xmlns:p14="http://schemas.microsoft.com/office/powerpoint/2010/main" val="301743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5B74-2D8F-17C7-08A9-A88A210F5786}"/>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B103DD4D-1DD3-9432-F4C5-DA735CF0E535}"/>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74D716F-A0E5-8160-52C2-9866607478E4}"/>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5BB3EC76-99E2-265D-65FA-6C9FCF7B72B6}"/>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3532D9F-91FE-AE70-419A-5E61E7D3C90F}"/>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9A203BA-A85F-5A2A-5AB9-A16B19BED6DE}"/>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6684FA5E-7FDD-15C6-908E-8BF92E9A7E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FE2BE709-41AF-25A6-B27B-9FBD805F19F5}"/>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47549189-C124-59E2-86A6-1EB22CA81D91}"/>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FE4D1A3C-B297-993A-0AA9-D070FA77BAAD}"/>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98B52EDF-3313-FFFF-045B-5782D27D9AF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FAC78FE-C1ED-1531-46C5-2400B48C177B}"/>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27</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D7C2CAC2-B6C1-0503-D313-113E7CDE0DA4}"/>
              </a:ext>
            </a:extLst>
          </p:cNvPr>
          <p:cNvGrpSpPr/>
          <p:nvPr/>
        </p:nvGrpSpPr>
        <p:grpSpPr>
          <a:xfrm>
            <a:off x="9212645" y="1417837"/>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9E1BCC3D-B439-B5E5-8A8B-EEAEFA45013D}"/>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8378B200-EB8F-98EF-ACC0-4928B56FA7DC}"/>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161072-A124-92BE-FDEB-ADEEE7386585}"/>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3FCFB4-DE73-C9AE-A1C0-2020EB0BBB48}"/>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D94B57B-C0A6-2E82-F7D9-5FDF0C55DCAF}"/>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C5F14DEC-127F-1E7F-8C8A-26B0D9EC399E}"/>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pic>
        <p:nvPicPr>
          <p:cNvPr id="8" name="Picture 7">
            <a:extLst>
              <a:ext uri="{FF2B5EF4-FFF2-40B4-BE49-F238E27FC236}">
                <a16:creationId xmlns:a16="http://schemas.microsoft.com/office/drawing/2014/main" id="{AC5EDA25-1260-F701-6B94-81932977B8CE}"/>
              </a:ext>
            </a:extLst>
          </p:cNvPr>
          <p:cNvPicPr>
            <a:picLocks noChangeAspect="1"/>
          </p:cNvPicPr>
          <p:nvPr/>
        </p:nvPicPr>
        <p:blipFill>
          <a:blip r:embed="rId6"/>
          <a:stretch>
            <a:fillRect/>
          </a:stretch>
        </p:blipFill>
        <p:spPr>
          <a:xfrm>
            <a:off x="5419689" y="1471700"/>
            <a:ext cx="2917824" cy="3880731"/>
          </a:xfrm>
          <a:prstGeom prst="rect">
            <a:avLst/>
          </a:prstGeom>
        </p:spPr>
      </p:pic>
      <p:pic>
        <p:nvPicPr>
          <p:cNvPr id="9" name="Picture 8">
            <a:extLst>
              <a:ext uri="{FF2B5EF4-FFF2-40B4-BE49-F238E27FC236}">
                <a16:creationId xmlns:a16="http://schemas.microsoft.com/office/drawing/2014/main" id="{D5C75E8A-81D5-7615-783B-89D2280E4B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27781" y="1436840"/>
            <a:ext cx="2917824" cy="3890432"/>
          </a:xfrm>
          <a:prstGeom prst="rect">
            <a:avLst/>
          </a:prstGeom>
        </p:spPr>
      </p:pic>
      <p:sp>
        <p:nvSpPr>
          <p:cNvPr id="19" name="TextBox 18">
            <a:extLst>
              <a:ext uri="{FF2B5EF4-FFF2-40B4-BE49-F238E27FC236}">
                <a16:creationId xmlns:a16="http://schemas.microsoft.com/office/drawing/2014/main" id="{85AE094D-6827-0826-E6D6-99BFDB662D85}"/>
              </a:ext>
            </a:extLst>
          </p:cNvPr>
          <p:cNvSpPr txBox="1"/>
          <p:nvPr/>
        </p:nvSpPr>
        <p:spPr>
          <a:xfrm>
            <a:off x="2381383" y="5463782"/>
            <a:ext cx="1010619" cy="461665"/>
          </a:xfrm>
          <a:prstGeom prst="rect">
            <a:avLst/>
          </a:prstGeom>
          <a:noFill/>
        </p:spPr>
        <p:txBody>
          <a:bodyPr wrap="square" rtlCol="0">
            <a:spAutoFit/>
          </a:bodyPr>
          <a:lstStyle/>
          <a:p>
            <a:r>
              <a:rPr lang="en-US" sz="2400" dirty="0"/>
              <a:t>Buzzer</a:t>
            </a:r>
          </a:p>
        </p:txBody>
      </p:sp>
      <p:sp>
        <p:nvSpPr>
          <p:cNvPr id="27" name="TextBox 26">
            <a:extLst>
              <a:ext uri="{FF2B5EF4-FFF2-40B4-BE49-F238E27FC236}">
                <a16:creationId xmlns:a16="http://schemas.microsoft.com/office/drawing/2014/main" id="{BDE0B419-C2B0-63D3-5DAF-B190F8A858BD}"/>
              </a:ext>
            </a:extLst>
          </p:cNvPr>
          <p:cNvSpPr txBox="1"/>
          <p:nvPr/>
        </p:nvSpPr>
        <p:spPr>
          <a:xfrm>
            <a:off x="5992350" y="5510386"/>
            <a:ext cx="1772502" cy="400110"/>
          </a:xfrm>
          <a:prstGeom prst="rect">
            <a:avLst/>
          </a:prstGeom>
          <a:noFill/>
        </p:spPr>
        <p:txBody>
          <a:bodyPr wrap="square" rtlCol="0">
            <a:spAutoFit/>
          </a:bodyPr>
          <a:lstStyle/>
          <a:p>
            <a:r>
              <a:rPr lang="en-US" sz="2000" dirty="0"/>
              <a:t>Jumper</a:t>
            </a:r>
            <a:r>
              <a:rPr lang="en-US" dirty="0"/>
              <a:t> </a:t>
            </a:r>
            <a:r>
              <a:rPr lang="en-US" sz="2000" dirty="0"/>
              <a:t>Cables</a:t>
            </a:r>
          </a:p>
        </p:txBody>
      </p:sp>
    </p:spTree>
    <p:extLst>
      <p:ext uri="{BB962C8B-B14F-4D97-AF65-F5344CB8AC3E}">
        <p14:creationId xmlns:p14="http://schemas.microsoft.com/office/powerpoint/2010/main" val="2871470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862CD-B3BF-2366-E77B-8F4724970E19}"/>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77C5A97C-2F54-A8A5-E940-F4F2D54AFEC9}"/>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AB6C80-6F16-F992-F550-B42BBE621158}"/>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6A73F5A7-17E1-F8BF-C558-18459BA8968E}"/>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785EB9E-282D-35C7-88E0-E334AD108B4E}"/>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F48D15A-7A7B-06D7-57AF-4896A15E3737}"/>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66590C90-57E3-2027-2951-1111E18056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E9B42291-2F16-2089-EE6B-131ED10D05EB}"/>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AD9F26F7-4B25-B6A6-0C5D-BA5A1FE22B34}"/>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633F69FE-09D1-839C-5A8C-20BFD822C683}"/>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030532F9-180E-AE68-A271-78F36395CD0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8F2910-9230-49D3-1520-B53E446DA6A9}"/>
              </a:ext>
            </a:extLst>
          </p:cNvPr>
          <p:cNvSpPr>
            <a:spLocks noGrp="1"/>
          </p:cNvSpPr>
          <p:nvPr>
            <p:ph type="title"/>
          </p:nvPr>
        </p:nvSpPr>
        <p:spPr>
          <a:xfrm>
            <a:off x="838200" y="1144986"/>
            <a:ext cx="9094946" cy="545702"/>
          </a:xfrm>
        </p:spPr>
        <p:txBody>
          <a:bodyPr>
            <a:normAutofit/>
          </a:bodyPr>
          <a:lstStyle/>
          <a:p>
            <a:r>
              <a:rPr lang="en-IN" sz="2800" b="1" dirty="0">
                <a:effectLst/>
                <a:latin typeface="Times New Roman" panose="02020603050405020304" pitchFamily="18" charset="0"/>
                <a:cs typeface="Times New Roman" panose="02020603050405020304" pitchFamily="18" charset="0"/>
              </a:rPr>
              <a:t>11. Project Testing Result</a:t>
            </a:r>
            <a:endParaRPr lang="en-IN" sz="2800" dirty="0"/>
          </a:p>
        </p:txBody>
      </p:sp>
      <p:sp>
        <p:nvSpPr>
          <p:cNvPr id="3" name="Slide Number Placeholder 2">
            <a:extLst>
              <a:ext uri="{FF2B5EF4-FFF2-40B4-BE49-F238E27FC236}">
                <a16:creationId xmlns:a16="http://schemas.microsoft.com/office/drawing/2014/main" id="{AED07E8B-8140-7E6B-27B4-849F0681F80E}"/>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28</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3D72282F-FF8F-D2F8-772A-7CC90ADF44FE}"/>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77D5DA57-4571-8CFF-39BD-E6E0056607B1}"/>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44BF4F15-5BBD-1F30-8B29-08A24E515D11}"/>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4C544F-49AB-E118-AF58-B30BE7B628E1}"/>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B98787A-2C78-293D-E690-AEF03F662F99}"/>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61DA7E28-6472-0EE9-A9FA-CCB252B12CF5}"/>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473B37AD-CB65-8612-ACAE-8EB25B0930EF}"/>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
        <p:nvSpPr>
          <p:cNvPr id="8" name="PlaceHolder 1">
            <a:extLst>
              <a:ext uri="{FF2B5EF4-FFF2-40B4-BE49-F238E27FC236}">
                <a16:creationId xmlns:a16="http://schemas.microsoft.com/office/drawing/2014/main" id="{8AA9D2A3-10F9-2D92-9670-42F293CF49EE}"/>
              </a:ext>
            </a:extLst>
          </p:cNvPr>
          <p:cNvSpPr>
            <a:spLocks noGrp="1"/>
          </p:cNvSpPr>
          <p:nvPr/>
        </p:nvSpPr>
        <p:spPr>
          <a:xfrm>
            <a:off x="1509637" y="811103"/>
            <a:ext cx="9943381" cy="1450757"/>
          </a:xfrm>
          <a:prstGeom prst="rect">
            <a:avLst/>
          </a:prstGeom>
          <a:noFill/>
          <a:ln w="0">
            <a:noFill/>
          </a:ln>
        </p:spPr>
        <p:txBody>
          <a:bodyPr vert="horz" lIns="0" tIns="0" rIns="0" bIns="0" rtlCol="0" anchor="b">
            <a:no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indent="0" algn="just">
              <a:lnSpc>
                <a:spcPct val="85000"/>
              </a:lnSpc>
              <a:buNone/>
              <a:tabLst>
                <a:tab pos="0" algn="l"/>
              </a:tabLst>
            </a:pPr>
            <a:endParaRPr lang="en-IN" sz="4800" b="0" strike="noStrike" spc="-1" dirty="0">
              <a:solidFill>
                <a:schemeClr val="accent1"/>
              </a:solidFill>
              <a:latin typeface="Times New Roman" panose="02020603050405020304" pitchFamily="18" charset="0"/>
              <a:cs typeface="Times New Roman" panose="02020603050405020304" pitchFamily="18" charset="0"/>
            </a:endParaRPr>
          </a:p>
        </p:txBody>
      </p:sp>
      <p:pic>
        <p:nvPicPr>
          <p:cNvPr id="18" name="table">
            <a:extLst>
              <a:ext uri="{FF2B5EF4-FFF2-40B4-BE49-F238E27FC236}">
                <a16:creationId xmlns:a16="http://schemas.microsoft.com/office/drawing/2014/main" id="{B928D580-510A-53C9-1110-70E4C9727897}"/>
              </a:ext>
            </a:extLst>
          </p:cNvPr>
          <p:cNvPicPr>
            <a:picLocks noChangeAspect="1"/>
          </p:cNvPicPr>
          <p:nvPr/>
        </p:nvPicPr>
        <p:blipFill>
          <a:blip r:embed="rId6"/>
          <a:stretch>
            <a:fillRect/>
          </a:stretch>
        </p:blipFill>
        <p:spPr>
          <a:xfrm>
            <a:off x="1209964" y="2092012"/>
            <a:ext cx="10058400" cy="3291840"/>
          </a:xfrm>
          <a:prstGeom prst="rect">
            <a:avLst/>
          </a:prstGeom>
        </p:spPr>
      </p:pic>
    </p:spTree>
    <p:extLst>
      <p:ext uri="{BB962C8B-B14F-4D97-AF65-F5344CB8AC3E}">
        <p14:creationId xmlns:p14="http://schemas.microsoft.com/office/powerpoint/2010/main" val="2829008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62C7E-692D-6BB3-A4F9-1031697B899B}"/>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99D1257D-5C6A-205F-E031-63ABDE6C59B4}"/>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7EBE7AC-1712-02A6-042D-3BB056EBB14A}"/>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CE3F9156-FA32-4173-FBCD-4165D3182F61}"/>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C05070-B8AF-04CE-F411-8139FF745B43}"/>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504DBA1-33E0-73B9-A372-9C987286316D}"/>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08474AC2-D1CE-526F-EFE7-6C3249E564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33BFED9B-4E2E-CDBC-6099-F003948B6C69}"/>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9162C3A7-0740-8EED-9698-37C22DA7911F}"/>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CAB9918F-EECF-47D5-1648-D7F78D20E6F0}"/>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AFF6B6BE-DC15-EAAC-E286-979BAE4A949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F2B704-E8FB-80DC-0595-4D6845D5B089}"/>
              </a:ext>
            </a:extLst>
          </p:cNvPr>
          <p:cNvSpPr>
            <a:spLocks noGrp="1"/>
          </p:cNvSpPr>
          <p:nvPr>
            <p:ph type="title"/>
          </p:nvPr>
        </p:nvSpPr>
        <p:spPr>
          <a:xfrm>
            <a:off x="838200" y="1060149"/>
            <a:ext cx="8992306" cy="630539"/>
          </a:xfrm>
        </p:spPr>
        <p:txBody>
          <a:bodyPr>
            <a:normAutofit/>
          </a:bodyPr>
          <a:lstStyle/>
          <a:p>
            <a:r>
              <a:rPr lang="en-IN" sz="2800" b="1" dirty="0">
                <a:effectLst/>
                <a:latin typeface="Times New Roman" panose="02020603050405020304" pitchFamily="18" charset="0"/>
                <a:cs typeface="Times New Roman" panose="02020603050405020304" pitchFamily="18" charset="0"/>
              </a:rPr>
              <a:t>12. Advantages</a:t>
            </a:r>
            <a:endParaRPr lang="en-IN" sz="2800" dirty="0"/>
          </a:p>
        </p:txBody>
      </p:sp>
      <p:sp>
        <p:nvSpPr>
          <p:cNvPr id="5" name="Content Placeholder 4">
            <a:extLst>
              <a:ext uri="{FF2B5EF4-FFF2-40B4-BE49-F238E27FC236}">
                <a16:creationId xmlns:a16="http://schemas.microsoft.com/office/drawing/2014/main" id="{A761F9C0-A1A4-B8BE-8B53-F435BE9B002F}"/>
              </a:ext>
            </a:extLst>
          </p:cNvPr>
          <p:cNvSpPr>
            <a:spLocks noGrp="1"/>
          </p:cNvSpPr>
          <p:nvPr>
            <p:ph idx="1"/>
          </p:nvPr>
        </p:nvSpPr>
        <p:spPr>
          <a:xfrm>
            <a:off x="1163720" y="1784979"/>
            <a:ext cx="9094946" cy="4351338"/>
          </a:xfrm>
        </p:spPr>
        <p:txBody>
          <a:bodyPr>
            <a:normAutofit fontScale="77500" lnSpcReduction="20000"/>
          </a:bodyPr>
          <a:lstStyle/>
          <a:p>
            <a:r>
              <a:rPr lang="en-US" sz="2400" b="1" dirty="0">
                <a:latin typeface="Times New Roman" panose="02020603050405020304" pitchFamily="18" charset="0"/>
                <a:cs typeface="Times New Roman" panose="02020603050405020304" pitchFamily="18" charset="0"/>
              </a:rPr>
              <a:t>1</a:t>
            </a:r>
            <a:r>
              <a:rPr lang="en-US" sz="20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Enhanced Security</a:t>
            </a:r>
            <a:r>
              <a:rPr lang="en-US" sz="2000" b="1" dirty="0">
                <a:latin typeface="Times New Roman" panose="02020603050405020304" pitchFamily="18" charset="0"/>
                <a:cs typeface="Times New Roman" panose="02020603050405020304" pitchFamily="18" charset="0"/>
              </a:rPr>
              <a:t>:</a:t>
            </a:r>
          </a:p>
          <a:p>
            <a:r>
              <a:rPr lang="en-US" sz="2000" dirty="0"/>
              <a:t>   </a:t>
            </a:r>
            <a:r>
              <a:rPr lang="en-US" sz="2000" dirty="0">
                <a:latin typeface="Times New Roman" panose="02020603050405020304" pitchFamily="18" charset="0"/>
                <a:cs typeface="Times New Roman" panose="02020603050405020304" pitchFamily="18" charset="0"/>
              </a:rPr>
              <a:t>- Provides real-time monitoring to detect unauthorized individuals, improving overall safety.</a:t>
            </a:r>
          </a:p>
          <a:p>
            <a:r>
              <a:rPr lang="en-US" sz="2000" b="1" dirty="0">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Automated Alerts:</a:t>
            </a:r>
          </a:p>
          <a:p>
            <a:r>
              <a:rPr lang="en-US" sz="2000" dirty="0">
                <a:latin typeface="Times New Roman" panose="02020603050405020304" pitchFamily="18" charset="0"/>
                <a:cs typeface="Times New Roman" panose="02020603050405020304" pitchFamily="18" charset="0"/>
              </a:rPr>
              <a:t>   - Sends immediate alerts to control systems, enabling quick responses to potential threats.</a:t>
            </a:r>
          </a:p>
          <a:p>
            <a:r>
              <a:rPr lang="en-US" sz="2400" b="1" dirty="0">
                <a:latin typeface="Times New Roman" panose="02020603050405020304" pitchFamily="18" charset="0"/>
                <a:cs typeface="Times New Roman" panose="02020603050405020304" pitchFamily="18" charset="0"/>
              </a:rPr>
              <a:t>3. Operational Efficiency:</a:t>
            </a:r>
          </a:p>
          <a:p>
            <a:r>
              <a:rPr lang="en-US" sz="2000" dirty="0">
                <a:latin typeface="Times New Roman" panose="02020603050405020304" pitchFamily="18" charset="0"/>
                <a:cs typeface="Times New Roman" panose="02020603050405020304" pitchFamily="18" charset="0"/>
              </a:rPr>
              <a:t>   - Reduces the need for constant manual surveillance, allowing personnel to focus on critical tasks.</a:t>
            </a:r>
          </a:p>
          <a:p>
            <a:r>
              <a:rPr lang="en-US" sz="2600" b="1" dirty="0">
                <a:latin typeface="Times New Roman" panose="02020603050405020304" pitchFamily="18" charset="0"/>
                <a:cs typeface="Times New Roman" panose="02020603050405020304" pitchFamily="18" charset="0"/>
              </a:rPr>
              <a:t>4. Scalability</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 Can be implemented in various settings, from small businesses to large institutions, adapting to</a:t>
            </a:r>
          </a:p>
          <a:p>
            <a:pPr marL="0" indent="0">
              <a:buNone/>
            </a:pPr>
            <a:r>
              <a:rPr lang="en-US" sz="2000" dirty="0">
                <a:latin typeface="Times New Roman" panose="02020603050405020304" pitchFamily="18" charset="0"/>
                <a:cs typeface="Times New Roman" panose="02020603050405020304" pitchFamily="18" charset="0"/>
              </a:rPr>
              <a:t>          specific security  needs.</a:t>
            </a:r>
          </a:p>
          <a:p>
            <a:r>
              <a:rPr lang="en-US" sz="2600" b="1" dirty="0">
                <a:latin typeface="Times New Roman" panose="02020603050405020304" pitchFamily="18" charset="0"/>
                <a:cs typeface="Times New Roman" panose="02020603050405020304" pitchFamily="18" charset="0"/>
              </a:rPr>
              <a:t>5. Data Logging and Analysis:</a:t>
            </a:r>
          </a:p>
          <a:p>
            <a:r>
              <a:rPr lang="en-US" sz="2000" dirty="0">
                <a:latin typeface="Times New Roman" panose="02020603050405020304" pitchFamily="18" charset="0"/>
                <a:cs typeface="Times New Roman" panose="02020603050405020304" pitchFamily="18" charset="0"/>
              </a:rPr>
              <a:t>   - Stores event logs for future analysis, helping organizations identify trends and improve security protocols.</a:t>
            </a:r>
          </a:p>
          <a:p>
            <a:r>
              <a:rPr lang="en-US" sz="2600" b="1" dirty="0">
                <a:latin typeface="Times New Roman" panose="02020603050405020304" pitchFamily="18" charset="0"/>
                <a:cs typeface="Times New Roman" panose="02020603050405020304" pitchFamily="18" charset="0"/>
              </a:rPr>
              <a:t>6. Cost-Effective:</a:t>
            </a:r>
          </a:p>
          <a:p>
            <a:r>
              <a:rPr lang="en-US" sz="2000" dirty="0">
                <a:latin typeface="Times New Roman" panose="02020603050405020304" pitchFamily="18" charset="0"/>
                <a:cs typeface="Times New Roman" panose="02020603050405020304" pitchFamily="18" charset="0"/>
              </a:rPr>
              <a:t>   - Minimizes losses from theft or security breaches, ultimately saving money on damages and insurance.</a:t>
            </a:r>
          </a:p>
        </p:txBody>
      </p:sp>
      <p:sp>
        <p:nvSpPr>
          <p:cNvPr id="3" name="Slide Number Placeholder 2">
            <a:extLst>
              <a:ext uri="{FF2B5EF4-FFF2-40B4-BE49-F238E27FC236}">
                <a16:creationId xmlns:a16="http://schemas.microsoft.com/office/drawing/2014/main" id="{ECA03903-2584-8C7E-2B5C-C350E4FFB934}"/>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29</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4E430DD0-DB33-7762-9BA5-74E495D1F947}"/>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B3318071-58AB-2A74-3CDB-16C30AE1F54E}"/>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843A21C4-A6C9-5BD8-7959-9F543C193888}"/>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E550B26-7421-2D3B-7100-EC000B75B9AE}"/>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EE3AEE-23B9-2775-D36A-3D9E4A4F6ADD}"/>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A50F297-4D21-244C-0DFC-5132D0A8B17E}"/>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1F2595A8-B353-647C-0733-01C6EF7A8403}"/>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1623303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
        <p:nvSpPr>
          <p:cNvPr id="5" name="Rectangle 4"/>
          <p:cNvSpPr/>
          <p:nvPr/>
        </p:nvSpPr>
        <p:spPr>
          <a:xfrm>
            <a:off x="801011" y="1240668"/>
            <a:ext cx="9132135" cy="4651915"/>
          </a:xfrm>
          <a:prstGeom prst="rect">
            <a:avLst/>
          </a:prstGeom>
        </p:spPr>
        <p:txBody>
          <a:bodyPr wrap="square" numCol="1">
            <a:spAutoFit/>
          </a:bodyPr>
          <a:lstStyle/>
          <a:p>
            <a:pPr marL="342900" marR="0" lvl="0" indent="-342900" algn="just" fontAlgn="base">
              <a:lnSpc>
                <a:spcPct val="150000"/>
              </a:lnSpc>
              <a:spcBef>
                <a:spcPts val="0"/>
              </a:spcBef>
              <a:spcAft>
                <a:spcPts val="0"/>
              </a:spcAft>
              <a:buFont typeface="Wingdings" panose="05000000000000000000" pitchFamily="2" charset="2"/>
              <a:buChar char="q"/>
            </a:pPr>
            <a:r>
              <a:rPr lang="en-US" sz="2000" b="1" dirty="0">
                <a:latin typeface="Cambria" panose="02040503050406030204" pitchFamily="18" charset="0"/>
                <a:ea typeface="Times New Roman" panose="02020603050405020304" pitchFamily="18" charset="0"/>
              </a:rPr>
              <a:t>Contents</a:t>
            </a:r>
          </a:p>
          <a:p>
            <a:pPr marL="541655" indent="-514350" algn="l">
              <a:lnSpc>
                <a:spcPct val="150000"/>
              </a:lnSpc>
              <a:buClrTx/>
              <a:buFont typeface="+mj-lt"/>
              <a:buAutoNum type="arabicPeriod"/>
            </a:pPr>
            <a:r>
              <a:rPr lang="en-IN" sz="2000" dirty="0">
                <a:latin typeface="Times New Roman" panose="02020603050405020304" pitchFamily="18" charset="0"/>
                <a:cs typeface="Times New Roman" panose="02020603050405020304" pitchFamily="18" charset="0"/>
              </a:rPr>
              <a:t>Project Title</a:t>
            </a:r>
          </a:p>
          <a:p>
            <a:pPr marL="541655" indent="-514350" algn="l">
              <a:lnSpc>
                <a:spcPct val="150000"/>
              </a:lnSpc>
              <a:buClrTx/>
              <a:buFont typeface="+mj-lt"/>
              <a:buAutoNum type="arabicPeriod"/>
            </a:pPr>
            <a:r>
              <a:rPr lang="en-IN" sz="2000" dirty="0">
                <a:latin typeface="Times New Roman" panose="02020603050405020304" pitchFamily="18" charset="0"/>
                <a:cs typeface="Times New Roman" panose="02020603050405020304" pitchFamily="18" charset="0"/>
              </a:rPr>
              <a:t>Problem Domain</a:t>
            </a:r>
          </a:p>
          <a:p>
            <a:pPr marL="541655" indent="-514350" algn="l">
              <a:lnSpc>
                <a:spcPct val="150000"/>
              </a:lnSpc>
              <a:buClrTx/>
              <a:buFont typeface="+mj-lt"/>
              <a:buAutoNum type="arabicPeriod"/>
            </a:pPr>
            <a:r>
              <a:rPr lang="en-IN" sz="2000" dirty="0">
                <a:latin typeface="Times New Roman" panose="02020603050405020304" pitchFamily="18" charset="0"/>
                <a:cs typeface="Times New Roman" panose="02020603050405020304" pitchFamily="18" charset="0"/>
              </a:rPr>
              <a:t>Existing System</a:t>
            </a:r>
          </a:p>
          <a:p>
            <a:pPr marL="541655" indent="-514350" algn="l">
              <a:lnSpc>
                <a:spcPct val="150000"/>
              </a:lnSpc>
              <a:buClrTx/>
              <a:buFont typeface="+mj-lt"/>
              <a:buAutoNum type="arabicPeriod"/>
            </a:pPr>
            <a:r>
              <a:rPr lang="en-IN" sz="2000" dirty="0">
                <a:latin typeface="Times New Roman" panose="02020603050405020304" pitchFamily="18" charset="0"/>
                <a:cs typeface="Times New Roman" panose="02020603050405020304" pitchFamily="18" charset="0"/>
              </a:rPr>
              <a:t>Problem Statement</a:t>
            </a:r>
          </a:p>
          <a:p>
            <a:pPr marL="541655" indent="-514350" algn="l">
              <a:lnSpc>
                <a:spcPct val="150000"/>
              </a:lnSpc>
              <a:buClrTx/>
              <a:buFont typeface="+mj-lt"/>
              <a:buAutoNum type="arabicPeriod"/>
            </a:pPr>
            <a:r>
              <a:rPr lang="en-IN" sz="2000" dirty="0">
                <a:latin typeface="Times New Roman" panose="02020603050405020304" pitchFamily="18" charset="0"/>
                <a:cs typeface="Times New Roman" panose="02020603050405020304" pitchFamily="18" charset="0"/>
              </a:rPr>
              <a:t>Scope &amp; objective</a:t>
            </a:r>
          </a:p>
          <a:p>
            <a:pPr marL="541655" indent="-514350" algn="l">
              <a:lnSpc>
                <a:spcPct val="150000"/>
              </a:lnSpc>
              <a:buClrTx/>
              <a:buFont typeface="+mj-lt"/>
              <a:buAutoNum type="arabicPeriod"/>
            </a:pPr>
            <a:r>
              <a:rPr lang="en-IN" sz="2000" dirty="0">
                <a:latin typeface="Times New Roman" panose="02020603050405020304" pitchFamily="18" charset="0"/>
                <a:cs typeface="Times New Roman" panose="02020603050405020304" pitchFamily="18" charset="0"/>
              </a:rPr>
              <a:t>Literature Survey</a:t>
            </a:r>
          </a:p>
          <a:p>
            <a:pPr marL="541655" indent="-514350" algn="l">
              <a:lnSpc>
                <a:spcPct val="150000"/>
              </a:lnSpc>
              <a:buClrTx/>
              <a:buFont typeface="+mj-lt"/>
              <a:buAutoNum type="arabicPeriod"/>
            </a:pPr>
            <a:r>
              <a:rPr lang="en-IN" sz="2000" dirty="0">
                <a:latin typeface="Times New Roman" panose="02020603050405020304" pitchFamily="18" charset="0"/>
                <a:cs typeface="Times New Roman" panose="02020603050405020304" pitchFamily="18" charset="0"/>
              </a:rPr>
              <a:t>Review Papers</a:t>
            </a:r>
          </a:p>
          <a:p>
            <a:pPr marL="541655" indent="-514350" algn="l">
              <a:lnSpc>
                <a:spcPct val="150000"/>
              </a:lnSpc>
              <a:buClrTx/>
              <a:buFont typeface="+mj-lt"/>
              <a:buAutoNum type="arabicPeriod"/>
            </a:pPr>
            <a:r>
              <a:rPr lang="en-IN" sz="2000" dirty="0">
                <a:latin typeface="Times New Roman" panose="02020603050405020304" pitchFamily="18" charset="0"/>
                <a:cs typeface="Times New Roman" panose="02020603050405020304" pitchFamily="18" charset="0"/>
              </a:rPr>
              <a:t>Proposed System</a:t>
            </a:r>
          </a:p>
          <a:p>
            <a:pPr marL="342900" marR="0" lvl="0" indent="-342900" algn="just" fontAlgn="base">
              <a:lnSpc>
                <a:spcPct val="150000"/>
              </a:lnSpc>
              <a:spcBef>
                <a:spcPts val="0"/>
              </a:spcBef>
              <a:spcAft>
                <a:spcPts val="0"/>
              </a:spcAft>
              <a:buFont typeface="Wingdings" panose="05000000000000000000" pitchFamily="2" charset="2"/>
              <a:buChar char="q"/>
            </a:pPr>
            <a:endParaRPr lang="en-US" sz="2000" b="1" dirty="0">
              <a:latin typeface="Cambria" panose="02040503050406030204" pitchFamily="18" charset="0"/>
              <a:ea typeface="Times New Roman" panose="02020603050405020304" pitchFamily="18" charset="0"/>
            </a:endParaRPr>
          </a:p>
        </p:txBody>
      </p:sp>
    </p:spTree>
    <p:extLst>
      <p:ext uri="{BB962C8B-B14F-4D97-AF65-F5344CB8AC3E}">
        <p14:creationId xmlns:p14="http://schemas.microsoft.com/office/powerpoint/2010/main" val="1268209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B012A-C8B7-8596-C6B4-F570DDBBCF3D}"/>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BA25AEB3-C5CA-597C-0CEB-402B1000CB78}"/>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2EBF7E6-32F3-69D4-DBFA-C6445BDDA12A}"/>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1F5484E1-C9C2-5895-7EAF-CB770DBB8A53}"/>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8A8F0B8-BEB7-C933-8052-87D4390319EF}"/>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CED9EF4-EFCB-C02C-6E1D-1F3E83C0CBE1}"/>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BDC83F9B-54A9-AAEF-71BC-7432FEF39B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410BD693-AA67-70DE-FC0B-22DFECB8A63E}"/>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1BB3C1DA-7208-CB54-299E-BE2225149A1F}"/>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72DE7241-3F98-1C46-AA5A-0E29E0967E4F}"/>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57BDEEB3-C21B-C92B-C1C2-8FC7075AF20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9CA00F-5F51-33B3-B4E8-144C4EFFEAA4}"/>
              </a:ext>
            </a:extLst>
          </p:cNvPr>
          <p:cNvSpPr>
            <a:spLocks noGrp="1"/>
          </p:cNvSpPr>
          <p:nvPr>
            <p:ph type="title"/>
          </p:nvPr>
        </p:nvSpPr>
        <p:spPr>
          <a:xfrm>
            <a:off x="838200" y="1089125"/>
            <a:ext cx="9094946" cy="632097"/>
          </a:xfrm>
        </p:spPr>
        <p:txBody>
          <a:bodyPr>
            <a:normAutofit/>
          </a:bodyPr>
          <a:lstStyle/>
          <a:p>
            <a:r>
              <a:rPr lang="en-IN" sz="2800" b="1" dirty="0">
                <a:effectLst/>
                <a:latin typeface="Times New Roman" panose="02020603050405020304" pitchFamily="18" charset="0"/>
                <a:cs typeface="Times New Roman" panose="02020603050405020304" pitchFamily="18" charset="0"/>
              </a:rPr>
              <a:t>13. Disadvantages</a:t>
            </a:r>
            <a:endParaRPr lang="en-IN" sz="2800" dirty="0"/>
          </a:p>
        </p:txBody>
      </p:sp>
      <p:sp>
        <p:nvSpPr>
          <p:cNvPr id="5" name="Content Placeholder 4">
            <a:extLst>
              <a:ext uri="{FF2B5EF4-FFF2-40B4-BE49-F238E27FC236}">
                <a16:creationId xmlns:a16="http://schemas.microsoft.com/office/drawing/2014/main" id="{52FF5E10-FC42-851B-7B1D-751E3CC9FBF2}"/>
              </a:ext>
            </a:extLst>
          </p:cNvPr>
          <p:cNvSpPr>
            <a:spLocks noGrp="1"/>
          </p:cNvSpPr>
          <p:nvPr>
            <p:ph idx="1"/>
          </p:nvPr>
        </p:nvSpPr>
        <p:spPr>
          <a:xfrm>
            <a:off x="1169278" y="1762480"/>
            <a:ext cx="10515600" cy="4628653"/>
          </a:xfrm>
        </p:spPr>
        <p:txBody>
          <a:bodyPr>
            <a:noAutofit/>
          </a:bodyPr>
          <a:lstStyle/>
          <a:p>
            <a:r>
              <a:rPr lang="en-US" sz="2000" b="1" dirty="0">
                <a:latin typeface="Times New Roman" panose="02020603050405020304" pitchFamily="18" charset="0"/>
                <a:cs typeface="Times New Roman" panose="02020603050405020304" pitchFamily="18" charset="0"/>
              </a:rPr>
              <a:t>1. Privacy Concerns</a:t>
            </a:r>
          </a:p>
          <a:p>
            <a:pPr marL="0" indent="0">
              <a:buNone/>
            </a:pPr>
            <a:r>
              <a:rPr lang="en-US" sz="2000" dirty="0">
                <a:latin typeface="Times New Roman" panose="02020603050405020304" pitchFamily="18" charset="0"/>
                <a:cs typeface="Times New Roman" panose="02020603050405020304" pitchFamily="18" charset="0"/>
              </a:rPr>
              <a:t>      -There may be potential backlash from staff, visitors, or the public regarding being monitored, which could affect trust.</a:t>
            </a:r>
          </a:p>
          <a:p>
            <a:r>
              <a:rPr lang="en-US" sz="2000" b="1" dirty="0">
                <a:latin typeface="Times New Roman" panose="02020603050405020304" pitchFamily="18" charset="0"/>
                <a:cs typeface="Times New Roman" panose="02020603050405020304" pitchFamily="18" charset="0"/>
              </a:rPr>
              <a:t>2. Dependence on Technology</a:t>
            </a:r>
          </a:p>
          <a:p>
            <a:pPr marL="0" indent="0">
              <a:buNone/>
            </a:pPr>
            <a:r>
              <a:rPr lang="en-US" sz="2000" dirty="0">
                <a:latin typeface="Times New Roman" panose="02020603050405020304" pitchFamily="18" charset="0"/>
                <a:cs typeface="Times New Roman" panose="02020603050405020304" pitchFamily="18" charset="0"/>
              </a:rPr>
              <a:t>      -The system's effectiveness relies heavily on the quality of the hardware (cameras, alarms) and software (detection algorithms).</a:t>
            </a:r>
          </a:p>
          <a:p>
            <a:pPr marL="0" indent="0">
              <a:buNone/>
            </a:pPr>
            <a:r>
              <a:rPr lang="en-US" sz="2000" dirty="0">
                <a:latin typeface="Times New Roman" panose="02020603050405020304" pitchFamily="18" charset="0"/>
                <a:cs typeface="Times New Roman" panose="02020603050405020304" pitchFamily="18" charset="0"/>
              </a:rPr>
              <a:t>      -Any malfunction or technical failure could compromise security.</a:t>
            </a:r>
          </a:p>
          <a:p>
            <a:r>
              <a:rPr lang="en-US" sz="2000" b="1" dirty="0">
                <a:latin typeface="Times New Roman" panose="02020603050405020304" pitchFamily="18" charset="0"/>
                <a:cs typeface="Times New Roman" panose="02020603050405020304" pitchFamily="18" charset="0"/>
              </a:rPr>
              <a:t>3. Cost of Implementation</a:t>
            </a:r>
          </a:p>
          <a:p>
            <a:pPr marL="0" indent="0">
              <a:buNone/>
            </a:pPr>
            <a:r>
              <a:rPr lang="en-US" sz="2000" dirty="0">
                <a:latin typeface="Times New Roman" panose="02020603050405020304" pitchFamily="18" charset="0"/>
                <a:cs typeface="Times New Roman" panose="02020603050405020304" pitchFamily="18" charset="0"/>
              </a:rPr>
              <a:t>      -Setting up such a system can be expensive, including the costs of hardware (cameras, alarms), software development, and ongoing maintenance.</a:t>
            </a:r>
          </a:p>
          <a:p>
            <a:r>
              <a:rPr lang="en-US" sz="2000" b="1" dirty="0">
                <a:latin typeface="Times New Roman" panose="02020603050405020304" pitchFamily="18" charset="0"/>
                <a:cs typeface="Times New Roman" panose="02020603050405020304" pitchFamily="18" charset="0"/>
              </a:rPr>
              <a:t>4. Complexity of Integration </a:t>
            </a:r>
          </a:p>
          <a:p>
            <a:pPr marL="0" indent="0">
              <a:buNone/>
            </a:pPr>
            <a:r>
              <a:rPr lang="en-US" sz="2000" dirty="0">
                <a:latin typeface="Times New Roman" panose="02020603050405020304" pitchFamily="18" charset="0"/>
                <a:cs typeface="Times New Roman" panose="02020603050405020304" pitchFamily="18" charset="0"/>
              </a:rPr>
              <a:t>      -Integrating the system with existing security measures or infrastructure can be complicated.</a:t>
            </a:r>
            <a:endParaRPr lang="en-IN"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B8DB7FA-E7DC-97BE-2B97-3791B98686B8}"/>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30</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30C0C140-5FF8-DE70-1466-78BE61E593EA}"/>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7F7E9433-68BC-CFB2-73BD-51DBCD77FD6D}"/>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B71E1545-AD26-9097-DA30-498008478C35}"/>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DAD1600-6545-8632-858E-32E78E0A65AB}"/>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38286C-152F-D3CB-D5A4-DCE34FAAB673}"/>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C4E04A05-90CC-6A50-B267-C2A13A7D91BC}"/>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AD58374E-101E-0A33-CF27-C64894DD2B4E}"/>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1105899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B3624-E58E-C5DF-B2B0-BE00D80EE93C}"/>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5D5D0887-6995-FC61-AC41-A1AEE8D3FF66}"/>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053CAD0-5817-5C87-ACE3-B5AE1FF5CF42}"/>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61B6C2D9-4370-5030-6524-2DA102279DFC}"/>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FF7BB3-2700-87DC-2574-EDF3C4F0B9D6}"/>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BE69487-E0DA-8D12-E96E-C97743E5A7CA}"/>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0DC35E7D-BAAC-7AC8-6C59-C0FEC013E0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8BC12290-FF32-CEAF-2F98-7735460AE56D}"/>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2D131F91-768F-9450-7A00-4EFCB4C43080}"/>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D3EC1B6C-689B-2D82-DEB0-1CA320CF517D}"/>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93C893E2-0699-6FA2-8F39-B8A30ADA2E0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186E625-5FA5-FB0A-CB6A-AAD64C0BEF12}"/>
              </a:ext>
            </a:extLst>
          </p:cNvPr>
          <p:cNvSpPr>
            <a:spLocks noGrp="1"/>
          </p:cNvSpPr>
          <p:nvPr>
            <p:ph type="title"/>
          </p:nvPr>
        </p:nvSpPr>
        <p:spPr>
          <a:xfrm>
            <a:off x="838200" y="1075786"/>
            <a:ext cx="8653272" cy="614902"/>
          </a:xfrm>
        </p:spPr>
        <p:txBody>
          <a:bodyPr>
            <a:normAutofit/>
          </a:bodyPr>
          <a:lstStyle/>
          <a:p>
            <a:r>
              <a:rPr lang="en-IN" sz="2800" b="1" dirty="0">
                <a:effectLst/>
                <a:latin typeface="Times New Roman" panose="02020603050405020304" pitchFamily="18" charset="0"/>
                <a:cs typeface="Times New Roman" panose="02020603050405020304" pitchFamily="18" charset="0"/>
              </a:rPr>
              <a:t>14. Conclusion</a:t>
            </a:r>
            <a:endParaRPr lang="en-IN" sz="2800"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B78A1F11-011B-F188-DA4D-D1205DC65F4B}"/>
              </a:ext>
            </a:extLst>
          </p:cNvPr>
          <p:cNvSpPr>
            <a:spLocks noGrp="1"/>
          </p:cNvSpPr>
          <p:nvPr>
            <p:ph idx="1"/>
          </p:nvPr>
        </p:nvSpPr>
        <p:spPr>
          <a:xfrm>
            <a:off x="1163720" y="1910516"/>
            <a:ext cx="9094946" cy="435133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This project aims to create a robust and efficient system for detecting suspicious entities using IoT technology. By integrating machine learning and real-time monitoring, the system will provide enhanced security and help in preventing potential threats before they escalate.</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F64AD60-AFD1-B546-96E4-0C5433CA4EF3}"/>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31</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D52BE15A-BDC9-3625-AA9D-57391C6EDDF2}"/>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01AE32DD-BC92-22BA-4C48-ECA09E02F449}"/>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ED901900-6F10-2116-D5C4-4267BFDCB8CB}"/>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2E747ED-7672-D6C2-F20C-761B8CB27459}"/>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05922FE-EEF6-B21E-7BDF-EFAA571E393D}"/>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47A182AA-84C6-7176-6B7B-905C8394BEA0}"/>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1FF55B0-0BA1-B4BA-9B41-777EB7363C03}"/>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3054341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3F85E-CE64-A644-A7DA-ADDCA09C6A04}"/>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4C26A6A2-730E-F0DF-5847-EE6FEDA1D1EB}"/>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1674C4B-611B-AEF0-624D-35A13DF5ADE3}"/>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AD22D6F1-37EB-8E14-C0A8-7181D6D28542}"/>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97E6A2-E2F5-390B-0DC6-5F40C32CDE2C}"/>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F279043-3CDE-9180-4FDC-A1FC5D6F0347}"/>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897CE05A-074C-823B-3441-83BC42E303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64E3EC0E-7050-7389-F2FE-142C5A93AB9E}"/>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F5055124-CE52-5889-892F-0822733DA16C}"/>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51082D14-167A-2F32-2BEB-388F4C14E78C}"/>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314B0857-4D60-82A7-575F-1F9F18D9A3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A52F6C-9387-F5BA-CFDA-22154EC7DCC2}"/>
              </a:ext>
            </a:extLst>
          </p:cNvPr>
          <p:cNvSpPr>
            <a:spLocks noGrp="1"/>
          </p:cNvSpPr>
          <p:nvPr>
            <p:ph type="title"/>
          </p:nvPr>
        </p:nvSpPr>
        <p:spPr>
          <a:xfrm>
            <a:off x="838200" y="1112417"/>
            <a:ext cx="8525256" cy="545702"/>
          </a:xfrm>
        </p:spPr>
        <p:txBody>
          <a:bodyPr>
            <a:normAutofit/>
          </a:bodyPr>
          <a:lstStyle/>
          <a:p>
            <a:r>
              <a:rPr lang="en-IN" sz="2800" b="1" dirty="0">
                <a:effectLst/>
                <a:latin typeface="Times New Roman" panose="02020603050405020304" pitchFamily="18" charset="0"/>
                <a:cs typeface="Times New Roman" panose="02020603050405020304" pitchFamily="18" charset="0"/>
              </a:rPr>
              <a:t>15. Future Scope</a:t>
            </a:r>
            <a:endParaRPr lang="en-IN" sz="28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8EC0765-6687-0AD8-285F-8A0AFF7D8DC1}"/>
              </a:ext>
            </a:extLst>
          </p:cNvPr>
          <p:cNvSpPr>
            <a:spLocks noGrp="1"/>
          </p:cNvSpPr>
          <p:nvPr>
            <p:ph idx="1"/>
          </p:nvPr>
        </p:nvSpPr>
        <p:spPr>
          <a:xfrm>
            <a:off x="1163720" y="1792176"/>
            <a:ext cx="9094946" cy="4351338"/>
          </a:xfrm>
        </p:spPr>
        <p:txBody>
          <a:bodyPr>
            <a:normAutofit/>
          </a:bodyPr>
          <a:lstStyle/>
          <a:p>
            <a:pPr lvl="0"/>
            <a:r>
              <a:rPr lang="en-IN" sz="2000" b="1" dirty="0">
                <a:latin typeface="Times New Roman" panose="02020603050405020304" pitchFamily="18" charset="0"/>
                <a:cs typeface="Times New Roman" panose="02020603050405020304" pitchFamily="18" charset="0"/>
              </a:rPr>
              <a:t>AI-Powered Threat Prediction:  A</a:t>
            </a:r>
            <a:r>
              <a:rPr lang="en-IN" sz="2000" dirty="0">
                <a:latin typeface="Times New Roman" panose="02020603050405020304" pitchFamily="18" charset="0"/>
                <a:cs typeface="Times New Roman" panose="02020603050405020304" pitchFamily="18" charset="0"/>
              </a:rPr>
              <a:t>dvanced AI models are used, the system could analyse patterns to predict potential security threats, allowing for actions and more active security measures.</a:t>
            </a:r>
            <a:endParaRPr lang="en-US" sz="2000" dirty="0">
              <a:latin typeface="Times New Roman" panose="02020603050405020304" pitchFamily="18" charset="0"/>
              <a:cs typeface="Times New Roman" panose="02020603050405020304" pitchFamily="18" charset="0"/>
            </a:endParaRPr>
          </a:p>
          <a:p>
            <a:pPr lvl="0"/>
            <a:r>
              <a:rPr lang="en-IN" sz="2000" b="1" dirty="0">
                <a:latin typeface="Times New Roman" panose="02020603050405020304" pitchFamily="18" charset="0"/>
                <a:cs typeface="Times New Roman" panose="02020603050405020304" pitchFamily="18" charset="0"/>
              </a:rPr>
              <a:t>Enhanced Integration with IoT Devices</a:t>
            </a:r>
            <a:r>
              <a:rPr lang="en-IN" sz="2000" dirty="0">
                <a:latin typeface="Times New Roman" panose="02020603050405020304" pitchFamily="18" charset="0"/>
                <a:cs typeface="Times New Roman" panose="02020603050405020304" pitchFamily="18" charset="0"/>
              </a:rPr>
              <a:t>: Expanding the use of IoT devices, such as drones, sensors, and wearable tech for personnel, would provide broader coverage, improved situational awareness, and the ability to monitor larger areas in real time.</a:t>
            </a:r>
            <a:endParaRPr lang="en-US" sz="2000" dirty="0">
              <a:latin typeface="Times New Roman" panose="02020603050405020304" pitchFamily="18" charset="0"/>
              <a:cs typeface="Times New Roman" panose="02020603050405020304" pitchFamily="18" charset="0"/>
            </a:endParaRPr>
          </a:p>
          <a:p>
            <a:pPr lvl="0"/>
            <a:r>
              <a:rPr lang="en-IN" sz="2000" b="1" dirty="0">
                <a:latin typeface="Times New Roman" panose="02020603050405020304" pitchFamily="18" charset="0"/>
                <a:cs typeface="Times New Roman" panose="02020603050405020304" pitchFamily="18" charset="0"/>
              </a:rPr>
              <a:t>Improved Accuracy through Deep Learning Advancements: </a:t>
            </a:r>
            <a:r>
              <a:rPr lang="en-IN" sz="2000" dirty="0">
                <a:latin typeface="Times New Roman" panose="02020603050405020304" pitchFamily="18" charset="0"/>
                <a:cs typeface="Times New Roman" panose="02020603050405020304" pitchFamily="18" charset="0"/>
              </a:rPr>
              <a:t>As deep learning models continue to evolve, future updates could improve detection accuracy, even in challenging conditions like low lighting, crowds, or varying weather, enhancing the system's reliability.</a:t>
            </a:r>
            <a:endParaRPr lang="en-US" sz="2000" dirty="0">
              <a:latin typeface="Times New Roman" panose="02020603050405020304" pitchFamily="18" charset="0"/>
              <a:cs typeface="Times New Roman" panose="02020603050405020304" pitchFamily="18" charset="0"/>
            </a:endParaRPr>
          </a:p>
          <a:p>
            <a:pPr lvl="0"/>
            <a:r>
              <a:rPr lang="en-IN" sz="2000" b="1" dirty="0">
                <a:latin typeface="Times New Roman" panose="02020603050405020304" pitchFamily="18" charset="0"/>
                <a:cs typeface="Times New Roman" panose="02020603050405020304" pitchFamily="18" charset="0"/>
              </a:rPr>
              <a:t>Facial Recognition and Biometric Authentication: </a:t>
            </a:r>
            <a:r>
              <a:rPr lang="en-IN" sz="2000" dirty="0">
                <a:latin typeface="Times New Roman" panose="02020603050405020304" pitchFamily="18" charset="0"/>
                <a:cs typeface="Times New Roman" panose="02020603050405020304" pitchFamily="18" charset="0"/>
              </a:rPr>
              <a:t>Adding facial recognition or other biometric methods could further enhance identification accuracy, allowing the system to verify personnel and differentiate between authorized and unauthorized individuals</a:t>
            </a:r>
            <a:endParaRPr lang="en-US" sz="20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C9B52D0-3F13-6F54-78B9-E00EFE63263F}"/>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32</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213018D7-22EB-5E77-CC02-4B66520F15D9}"/>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D82A3F50-10C5-1C0E-43FE-8A61BA144039}"/>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EC2FDB58-A6D6-95C1-5564-6378AC698790}"/>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8500949-D7A5-4AB9-7CBC-84B4713557D5}"/>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2BAE6C-59FB-501C-5F82-A932ABFC3615}"/>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BB04142-AB55-A729-E803-49706C4E3838}"/>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88DF7F95-A870-C098-D715-490981FFF3D3}"/>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4124575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671F0-E9D4-36D1-E4C4-EDB6BD782B94}"/>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B02E8B68-6891-6C55-88CC-20015F26AE17}"/>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3DF3341-5FDB-9ADB-4D26-375EF645B471}"/>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33980C1B-FF71-1944-FDB5-3F0CE59C99C8}"/>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B5A89B-C810-38C0-EE5E-B51B9C9BFB65}"/>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F3576DA-5737-10C4-11FB-235D6C9A2910}"/>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AF1645F1-9936-DB1D-659F-0BE7F05E34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0001A63A-2AAC-1B51-2AE7-F4390DF0D700}"/>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4ED72229-4235-E328-04A4-BB88F8443F9A}"/>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22CCF7D0-5156-E27E-0F32-CBAA4DE1BE8B}"/>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785D9A75-CC09-1349-447B-2CF9CFE6E80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4E994E1F-2577-A79E-2FA9-3DF483604DA9}"/>
              </a:ext>
            </a:extLst>
          </p:cNvPr>
          <p:cNvSpPr>
            <a:spLocks noGrp="1"/>
          </p:cNvSpPr>
          <p:nvPr>
            <p:ph type="title"/>
          </p:nvPr>
        </p:nvSpPr>
        <p:spPr>
          <a:xfrm>
            <a:off x="838200" y="1084368"/>
            <a:ext cx="9094946" cy="606320"/>
          </a:xfrm>
        </p:spPr>
        <p:txBody>
          <a:bodyPr>
            <a:normAutofit/>
          </a:bodyPr>
          <a:lstStyle/>
          <a:p>
            <a:r>
              <a:rPr lang="en-IN" sz="2800" b="1" dirty="0">
                <a:effectLst/>
                <a:latin typeface="Times New Roman" panose="02020603050405020304" pitchFamily="18" charset="0"/>
                <a:cs typeface="Times New Roman" panose="02020603050405020304" pitchFamily="18" charset="0"/>
              </a:rPr>
              <a:t>16. References</a:t>
            </a:r>
            <a:endParaRPr lang="en-IN" sz="2800" dirty="0"/>
          </a:p>
        </p:txBody>
      </p:sp>
      <p:sp>
        <p:nvSpPr>
          <p:cNvPr id="2" name="Content Placeholder 1">
            <a:extLst>
              <a:ext uri="{FF2B5EF4-FFF2-40B4-BE49-F238E27FC236}">
                <a16:creationId xmlns:a16="http://schemas.microsoft.com/office/drawing/2014/main" id="{01339B48-2BA5-5C06-8D0B-837D5079D6AC}"/>
              </a:ext>
            </a:extLst>
          </p:cNvPr>
          <p:cNvSpPr>
            <a:spLocks noGrp="1"/>
          </p:cNvSpPr>
          <p:nvPr>
            <p:ph idx="1"/>
          </p:nvPr>
        </p:nvSpPr>
        <p:spPr>
          <a:xfrm>
            <a:off x="1163720" y="1813913"/>
            <a:ext cx="9094946" cy="4439312"/>
          </a:xfrm>
        </p:spPr>
        <p:txBody>
          <a:bodyPr>
            <a:normAutofit/>
          </a:bodyPr>
          <a:lstStyle/>
          <a:p>
            <a:pPr marL="457200" indent="-457200">
              <a:buFont typeface="+mj-lt"/>
              <a:buAutoNum type="arabicPeriod"/>
            </a:pPr>
            <a:r>
              <a:rPr lang="en-IN" sz="2000" dirty="0">
                <a:hlinkClick r:id="rId5"/>
              </a:rPr>
              <a:t>https://ieeexplore.ieee.org/document/9003336</a:t>
            </a:r>
            <a:endParaRPr lang="en-IN" sz="2000" dirty="0"/>
          </a:p>
          <a:p>
            <a:pPr marL="457200" indent="-457200">
              <a:buFont typeface="+mj-lt"/>
              <a:buAutoNum type="arabicPeriod"/>
            </a:pPr>
            <a:r>
              <a:rPr lang="en-IN" sz="2000" dirty="0">
                <a:hlinkClick r:id="rId6"/>
              </a:rPr>
              <a:t>https://www.researchgate.net/publication/337800208</a:t>
            </a:r>
            <a:endParaRPr lang="en-IN" sz="2000" dirty="0"/>
          </a:p>
          <a:p>
            <a:pPr marL="457200" indent="-457200">
              <a:buFont typeface="+mj-lt"/>
              <a:buAutoNum type="arabicPeriod"/>
            </a:pPr>
            <a:r>
              <a:rPr lang="en-IN" sz="2000" dirty="0">
                <a:hlinkClick r:id="rId7"/>
              </a:rPr>
              <a:t>https://ar5iv.labs.arxiv.org/html/1804.02767</a:t>
            </a:r>
            <a:endParaRPr lang="en-IN" sz="2000" dirty="0"/>
          </a:p>
          <a:p>
            <a:pPr marL="457200" indent="-457200">
              <a:buFont typeface="+mj-lt"/>
              <a:buAutoNum type="arabicPeriod"/>
            </a:pPr>
            <a:r>
              <a:rPr lang="en-IN" sz="2000" dirty="0">
                <a:hlinkClick r:id="rId8"/>
              </a:rPr>
              <a:t>https://www.journalofcomputervision.com/</a:t>
            </a:r>
            <a:endParaRPr lang="en-IN" sz="2000" dirty="0"/>
          </a:p>
          <a:p>
            <a:pPr marL="457200" indent="-457200">
              <a:buFont typeface="+mj-lt"/>
              <a:buAutoNum type="arabicPeriod"/>
            </a:pPr>
            <a:r>
              <a:rPr lang="en-IN" sz="2000" dirty="0">
                <a:hlinkClick r:id="rId9"/>
              </a:rPr>
              <a:t>https://ijcai.org/</a:t>
            </a:r>
            <a:endParaRPr lang="en-IN" sz="2000" dirty="0"/>
          </a:p>
          <a:p>
            <a:pPr marL="457200" indent="-457200">
              <a:buFont typeface="+mj-lt"/>
              <a:buAutoNum type="arabicPeriod"/>
            </a:pPr>
            <a:endParaRPr lang="en-IN" sz="2000" dirty="0"/>
          </a:p>
        </p:txBody>
      </p:sp>
      <p:sp>
        <p:nvSpPr>
          <p:cNvPr id="3" name="Slide Number Placeholder 2">
            <a:extLst>
              <a:ext uri="{FF2B5EF4-FFF2-40B4-BE49-F238E27FC236}">
                <a16:creationId xmlns:a16="http://schemas.microsoft.com/office/drawing/2014/main" id="{B9763785-7815-0A4C-8C28-070CA1E3B3F1}"/>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33</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5E5D35D5-6857-A0FE-F5AA-F4C567D54B10}"/>
              </a:ext>
            </a:extLst>
          </p:cNvPr>
          <p:cNvGrpSpPr/>
          <p:nvPr/>
        </p:nvGrpSpPr>
        <p:grpSpPr>
          <a:xfrm>
            <a:off x="10002575" y="1496749"/>
            <a:ext cx="2951499" cy="4236154"/>
            <a:chOff x="9684743" y="1095259"/>
            <a:chExt cx="3874878" cy="4769414"/>
          </a:xfrm>
          <a:blipFill dpi="0" rotWithShape="1">
            <a:blip r:embed="rId10">
              <a:alphaModFix amt="39000"/>
            </a:blip>
            <a:srcRect/>
            <a:stretch>
              <a:fillRect/>
            </a:stretch>
          </a:blipFill>
        </p:grpSpPr>
        <p:grpSp>
          <p:nvGrpSpPr>
            <p:cNvPr id="24" name="Group 23">
              <a:extLst>
                <a:ext uri="{FF2B5EF4-FFF2-40B4-BE49-F238E27FC236}">
                  <a16:creationId xmlns:a16="http://schemas.microsoft.com/office/drawing/2014/main" id="{0579FE43-EDE3-10D6-7BBF-FDAAF072F67B}"/>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5CDD48FC-AFF2-7D62-A4E7-C8A0C63FBFF7}"/>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9C0F35F-CF81-E6C9-497D-74EA87C9D29D}"/>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831FE87-AF56-D401-D846-76D26E232FB0}"/>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4862CAE1-24B7-B6E0-3D2B-0FB5860BA7D9}"/>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1C0D1C44-2606-D398-870A-17521497416A}"/>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1433725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671F0-E9D4-36D1-E4C4-EDB6BD782B94}"/>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B02E8B68-6891-6C55-88CC-20015F26AE17}"/>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3DF3341-5FDB-9ADB-4D26-375EF645B471}"/>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33980C1B-FF71-1944-FDB5-3F0CE59C99C8}"/>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B5A89B-C810-38C0-EE5E-B51B9C9BFB65}"/>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F3576DA-5737-10C4-11FB-235D6C9A2910}"/>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AF1645F1-9936-DB1D-659F-0BE7F05E34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0001A63A-2AAC-1B51-2AE7-F4390DF0D700}"/>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4ED72229-4235-E328-04A4-BB88F8443F9A}"/>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22CCF7D0-5156-E27E-0F32-CBAA4DE1BE8B}"/>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785D9A75-CC09-1349-447B-2CF9CFE6E80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4E994E1F-2577-A79E-2FA9-3DF483604DA9}"/>
              </a:ext>
            </a:extLst>
          </p:cNvPr>
          <p:cNvSpPr>
            <a:spLocks noGrp="1"/>
          </p:cNvSpPr>
          <p:nvPr>
            <p:ph type="title"/>
          </p:nvPr>
        </p:nvSpPr>
        <p:spPr>
          <a:xfrm>
            <a:off x="838200" y="1084368"/>
            <a:ext cx="9094946" cy="606320"/>
          </a:xfrm>
        </p:spPr>
        <p:txBody>
          <a:bodyPr>
            <a:normAutofit/>
          </a:bodyPr>
          <a:lstStyle/>
          <a:p>
            <a:r>
              <a:rPr lang="en-IN" sz="2800" b="1" dirty="0">
                <a:effectLst/>
                <a:latin typeface="Times New Roman" panose="02020603050405020304" pitchFamily="18" charset="0"/>
                <a:cs typeface="Times New Roman" panose="02020603050405020304" pitchFamily="18" charset="0"/>
              </a:rPr>
              <a:t>16. References</a:t>
            </a:r>
            <a:endParaRPr lang="en-IN" sz="2800" dirty="0"/>
          </a:p>
        </p:txBody>
      </p:sp>
      <p:sp>
        <p:nvSpPr>
          <p:cNvPr id="2" name="Content Placeholder 1">
            <a:extLst>
              <a:ext uri="{FF2B5EF4-FFF2-40B4-BE49-F238E27FC236}">
                <a16:creationId xmlns:a16="http://schemas.microsoft.com/office/drawing/2014/main" id="{01339B48-2BA5-5C06-8D0B-837D5079D6AC}"/>
              </a:ext>
            </a:extLst>
          </p:cNvPr>
          <p:cNvSpPr>
            <a:spLocks noGrp="1"/>
          </p:cNvSpPr>
          <p:nvPr>
            <p:ph idx="1"/>
          </p:nvPr>
        </p:nvSpPr>
        <p:spPr>
          <a:xfrm>
            <a:off x="838200" y="1737651"/>
            <a:ext cx="9094946" cy="4439312"/>
          </a:xfrm>
        </p:spPr>
        <p:txBody>
          <a:bodyPr>
            <a:normAutofit fontScale="85000" lnSpcReduction="10000"/>
          </a:bodyPr>
          <a:lstStyle/>
          <a:p>
            <a:pPr marL="349250" indent="0">
              <a:buNone/>
            </a:pPr>
            <a:r>
              <a:rPr lang="en-US" sz="2100" dirty="0">
                <a:latin typeface="Times New Roman" panose="02020603050405020304" pitchFamily="18" charset="0"/>
                <a:ea typeface="Times New Roman" panose="02020603050405020304" pitchFamily="18" charset="0"/>
              </a:rPr>
              <a:t>    [1].</a:t>
            </a:r>
            <a:r>
              <a:rPr lang="en-US" sz="2100" spc="-16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Chen,</a:t>
            </a:r>
            <a:r>
              <a:rPr lang="en-US" sz="2100" spc="5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J.,</a:t>
            </a:r>
            <a:r>
              <a:rPr lang="en-US" sz="2100" spc="5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&amp;</a:t>
            </a:r>
            <a:r>
              <a:rPr lang="en-US" sz="2100" spc="5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Wu,</a:t>
            </a:r>
            <a:r>
              <a:rPr lang="en-US" sz="2100" spc="6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Y.</a:t>
            </a:r>
            <a:r>
              <a:rPr lang="en-US" sz="2100" spc="5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(2021).</a:t>
            </a:r>
            <a:r>
              <a:rPr lang="en-US" sz="2100" spc="5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IoT-Based</a:t>
            </a:r>
            <a:r>
              <a:rPr lang="en-US" sz="2100" spc="6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Real-Time</a:t>
            </a:r>
            <a:r>
              <a:rPr lang="en-US" sz="2100" spc="5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Monitoring</a:t>
            </a:r>
            <a:r>
              <a:rPr lang="en-US" sz="2100" spc="6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System</a:t>
            </a:r>
            <a:r>
              <a:rPr lang="en-US" sz="2100" spc="5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for</a:t>
            </a:r>
            <a:r>
              <a:rPr lang="en-US" sz="2100" spc="3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Smart</a:t>
            </a:r>
            <a:r>
              <a:rPr lang="en-US" sz="2100" spc="50" dirty="0">
                <a:latin typeface="Times New Roman" panose="02020603050405020304" pitchFamily="18" charset="0"/>
                <a:ea typeface="Times New Roman" panose="02020603050405020304" pitchFamily="18" charset="0"/>
              </a:rPr>
              <a:t> </a:t>
            </a:r>
            <a:r>
              <a:rPr lang="en-US" sz="2100" spc="-10" dirty="0">
                <a:latin typeface="Times New Roman" panose="02020603050405020304" pitchFamily="18" charset="0"/>
                <a:ea typeface="Times New Roman" panose="02020603050405020304" pitchFamily="18" charset="0"/>
              </a:rPr>
              <a:t>Cities.</a:t>
            </a:r>
            <a:endParaRPr lang="en-IN" sz="2100" dirty="0">
              <a:latin typeface="Times New Roman" panose="02020603050405020304" pitchFamily="18" charset="0"/>
              <a:ea typeface="Times New Roman" panose="02020603050405020304" pitchFamily="18" charset="0"/>
            </a:endParaRPr>
          </a:p>
          <a:p>
            <a:pPr marL="563880" indent="0">
              <a:spcBef>
                <a:spcPts val="680"/>
              </a:spcBef>
              <a:buNone/>
            </a:pPr>
            <a:r>
              <a:rPr lang="en-US" sz="2100" dirty="0">
                <a:latin typeface="Times New Roman" panose="02020603050405020304" pitchFamily="18" charset="0"/>
                <a:ea typeface="Times New Roman" panose="02020603050405020304" pitchFamily="18" charset="0"/>
              </a:rPr>
              <a:t>       IEEE</a:t>
            </a:r>
            <a:r>
              <a:rPr lang="en-US" sz="2100" spc="8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Internet</a:t>
            </a:r>
            <a:r>
              <a:rPr lang="en-US" sz="2100" spc="5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of</a:t>
            </a:r>
            <a:r>
              <a:rPr lang="en-US" sz="2100" spc="6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Things</a:t>
            </a:r>
            <a:r>
              <a:rPr lang="en-US" sz="2100" spc="7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Journal,</a:t>
            </a:r>
            <a:r>
              <a:rPr lang="en-US" sz="2100" spc="6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8(2),</a:t>
            </a:r>
            <a:r>
              <a:rPr lang="en-US" sz="2100" spc="4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1567-</a:t>
            </a:r>
            <a:r>
              <a:rPr lang="en-US" sz="2100" spc="-10" dirty="0">
                <a:latin typeface="Times New Roman" panose="02020603050405020304" pitchFamily="18" charset="0"/>
                <a:ea typeface="Times New Roman" panose="02020603050405020304" pitchFamily="18" charset="0"/>
              </a:rPr>
              <a:t>1574.</a:t>
            </a:r>
            <a:endParaRPr lang="en-IN" sz="2100" dirty="0">
              <a:latin typeface="Times New Roman" panose="02020603050405020304" pitchFamily="18" charset="0"/>
              <a:ea typeface="Times New Roman" panose="02020603050405020304" pitchFamily="18" charset="0"/>
            </a:endParaRPr>
          </a:p>
          <a:p>
            <a:pPr marL="577215" marR="365760" indent="0">
              <a:lnSpc>
                <a:spcPct val="153000"/>
              </a:lnSpc>
              <a:spcBef>
                <a:spcPts val="680"/>
              </a:spcBef>
              <a:buNone/>
            </a:pPr>
            <a:r>
              <a:rPr lang="en-US" sz="2100" dirty="0">
                <a:latin typeface="Times New Roman" panose="02020603050405020304" pitchFamily="18" charset="0"/>
                <a:ea typeface="Times New Roman" panose="02020603050405020304" pitchFamily="18" charset="0"/>
              </a:rPr>
              <a:t>[2].</a:t>
            </a:r>
            <a:r>
              <a:rPr lang="en-US" sz="2100" spc="-7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Han, S., Kang, J., &amp; Choi, K. (2020). Real-Time Surveillance System using Deep Learning Techniques. Journal of Surveillance Security Research, 42(4), 124-131.</a:t>
            </a:r>
            <a:endParaRPr lang="en-IN" sz="2100" dirty="0">
              <a:latin typeface="Times New Roman" panose="02020603050405020304" pitchFamily="18" charset="0"/>
              <a:ea typeface="Times New Roman" panose="02020603050405020304" pitchFamily="18" charset="0"/>
            </a:endParaRPr>
          </a:p>
          <a:p>
            <a:pPr marL="577215" marR="367030" indent="0">
              <a:lnSpc>
                <a:spcPct val="153000"/>
              </a:lnSpc>
              <a:buNone/>
            </a:pPr>
            <a:r>
              <a:rPr lang="en-US" sz="2100" dirty="0">
                <a:latin typeface="Times New Roman" panose="02020603050405020304" pitchFamily="18" charset="0"/>
                <a:ea typeface="Times New Roman" panose="02020603050405020304" pitchFamily="18" charset="0"/>
              </a:rPr>
              <a:t>[3].</a:t>
            </a:r>
            <a:r>
              <a:rPr lang="en-US" sz="2100" spc="-7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Xu,</a:t>
            </a:r>
            <a:r>
              <a:rPr lang="en-US" sz="2100" spc="-4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G., Zhang, S., Wang, X., Wang, J., &amp; Wu, Y. (2020). Real-Time Object Detection Based on YOLO and Cloud Computing. International Journal of Computer</a:t>
            </a:r>
            <a:r>
              <a:rPr lang="en-US" sz="2100" spc="20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Applications, 42(3), 77-85.</a:t>
            </a:r>
            <a:endParaRPr lang="en-IN" sz="2100" dirty="0">
              <a:latin typeface="Times New Roman" panose="02020603050405020304" pitchFamily="18" charset="0"/>
              <a:ea typeface="Times New Roman" panose="02020603050405020304" pitchFamily="18" charset="0"/>
            </a:endParaRPr>
          </a:p>
          <a:p>
            <a:pPr marL="349250" indent="0">
              <a:lnSpc>
                <a:spcPts val="1255"/>
              </a:lnSpc>
              <a:buNone/>
            </a:pPr>
            <a:r>
              <a:rPr lang="en-US" sz="2100" dirty="0">
                <a:latin typeface="Times New Roman" panose="02020603050405020304" pitchFamily="18" charset="0"/>
                <a:ea typeface="Times New Roman" panose="02020603050405020304" pitchFamily="18" charset="0"/>
              </a:rPr>
              <a:t>    [4].</a:t>
            </a:r>
            <a:r>
              <a:rPr lang="en-US" sz="2100" spc="-16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Smith,</a:t>
            </a:r>
            <a:r>
              <a:rPr lang="en-US" sz="2100" spc="9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R.,</a:t>
            </a:r>
            <a:r>
              <a:rPr lang="en-US" sz="2100" spc="9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&amp;</a:t>
            </a:r>
            <a:r>
              <a:rPr lang="en-US" sz="2100" spc="10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White,</a:t>
            </a:r>
            <a:r>
              <a:rPr lang="en-US" sz="2100" spc="9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T.</a:t>
            </a:r>
            <a:r>
              <a:rPr lang="en-US" sz="2100" spc="9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(2019).</a:t>
            </a:r>
            <a:r>
              <a:rPr lang="en-US" sz="2100" spc="9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Ethics</a:t>
            </a:r>
            <a:r>
              <a:rPr lang="en-US" sz="2100" spc="10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and</a:t>
            </a:r>
            <a:r>
              <a:rPr lang="en-US" sz="2100" spc="10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Privacy</a:t>
            </a:r>
            <a:r>
              <a:rPr lang="en-US" sz="2100" spc="9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Concerns</a:t>
            </a:r>
            <a:r>
              <a:rPr lang="en-US" sz="2100" spc="10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in</a:t>
            </a:r>
            <a:r>
              <a:rPr lang="en-US" sz="2100" spc="10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Surveillance</a:t>
            </a:r>
            <a:r>
              <a:rPr lang="en-US" sz="2100" spc="105" dirty="0">
                <a:latin typeface="Times New Roman" panose="02020603050405020304" pitchFamily="18" charset="0"/>
                <a:ea typeface="Times New Roman" panose="02020603050405020304" pitchFamily="18" charset="0"/>
              </a:rPr>
              <a:t> </a:t>
            </a:r>
            <a:r>
              <a:rPr lang="en-US" sz="2100" spc="-10" dirty="0">
                <a:latin typeface="Times New Roman" panose="02020603050405020304" pitchFamily="18" charset="0"/>
                <a:ea typeface="Times New Roman" panose="02020603050405020304" pitchFamily="18" charset="0"/>
              </a:rPr>
              <a:t>Systems.</a:t>
            </a:r>
            <a:endParaRPr lang="en-IN" sz="2100" dirty="0">
              <a:latin typeface="Times New Roman" panose="02020603050405020304" pitchFamily="18" charset="0"/>
              <a:ea typeface="Times New Roman" panose="02020603050405020304" pitchFamily="18" charset="0"/>
            </a:endParaRPr>
          </a:p>
          <a:p>
            <a:pPr marL="563880" indent="0">
              <a:spcBef>
                <a:spcPts val="680"/>
              </a:spcBef>
              <a:buNone/>
            </a:pPr>
            <a:r>
              <a:rPr lang="en-US" sz="2100" dirty="0">
                <a:latin typeface="Times New Roman" panose="02020603050405020304" pitchFamily="18" charset="0"/>
                <a:ea typeface="Times New Roman" panose="02020603050405020304" pitchFamily="18" charset="0"/>
              </a:rPr>
              <a:t>   Journal</a:t>
            </a:r>
            <a:r>
              <a:rPr lang="en-US" sz="2100" spc="5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of</a:t>
            </a:r>
            <a:r>
              <a:rPr lang="en-US" sz="2100" spc="5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Security</a:t>
            </a:r>
            <a:r>
              <a:rPr lang="en-US" sz="2100" spc="7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and</a:t>
            </a:r>
            <a:r>
              <a:rPr lang="en-US" sz="2100" spc="8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Privacy</a:t>
            </a:r>
            <a:r>
              <a:rPr lang="en-US" sz="2100" spc="60"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Research,</a:t>
            </a:r>
            <a:r>
              <a:rPr lang="en-US" sz="2100" spc="6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30(2),</a:t>
            </a:r>
            <a:r>
              <a:rPr lang="en-US" sz="2100" spc="65" dirty="0">
                <a:latin typeface="Times New Roman" panose="02020603050405020304" pitchFamily="18" charset="0"/>
                <a:ea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rPr>
              <a:t>201-</a:t>
            </a:r>
            <a:r>
              <a:rPr lang="en-US" sz="2100" spc="-20" dirty="0">
                <a:latin typeface="Times New Roman" panose="02020603050405020304" pitchFamily="18" charset="0"/>
                <a:ea typeface="Times New Roman" panose="02020603050405020304" pitchFamily="18" charset="0"/>
              </a:rPr>
              <a:t>215.</a:t>
            </a:r>
          </a:p>
          <a:p>
            <a:pPr marL="563880" indent="0">
              <a:spcBef>
                <a:spcPts val="680"/>
              </a:spcBef>
              <a:buNone/>
            </a:pPr>
            <a:endParaRPr lang="en-IN" sz="2100" dirty="0">
              <a:latin typeface="Times New Roman" panose="02020603050405020304" pitchFamily="18" charset="0"/>
              <a:ea typeface="Times New Roman" panose="02020603050405020304" pitchFamily="18" charset="0"/>
            </a:endParaRPr>
          </a:p>
          <a:p>
            <a:pPr marL="563880" indent="0">
              <a:spcBef>
                <a:spcPts val="680"/>
              </a:spcBef>
              <a:buNone/>
            </a:pPr>
            <a:r>
              <a:rPr lang="en-US" sz="2100" dirty="0">
                <a:latin typeface="Times New Roman" panose="02020603050405020304" pitchFamily="18" charset="0"/>
                <a:ea typeface="Times New Roman" panose="02020603050405020304" pitchFamily="18" charset="0"/>
              </a:rPr>
              <a:t> [5].</a:t>
            </a:r>
            <a:r>
              <a:rPr lang="en-US" sz="2100" spc="-70" dirty="0">
                <a:latin typeface="Times New Roman" panose="02020603050405020304" pitchFamily="18" charset="0"/>
                <a:ea typeface="Times New Roman" panose="02020603050405020304" pitchFamily="18" charset="0"/>
              </a:rPr>
              <a:t> </a:t>
            </a:r>
            <a:r>
              <a:rPr lang="en-US" sz="2100" dirty="0" err="1">
                <a:latin typeface="Times New Roman" panose="02020603050405020304" pitchFamily="18" charset="0"/>
                <a:ea typeface="Times New Roman" panose="02020603050405020304" pitchFamily="18" charset="0"/>
              </a:rPr>
              <a:t>Redmon</a:t>
            </a:r>
            <a:r>
              <a:rPr lang="en-US" sz="2100" dirty="0">
                <a:latin typeface="Times New Roman" panose="02020603050405020304" pitchFamily="18" charset="0"/>
                <a:ea typeface="Times New Roman" panose="02020603050405020304" pitchFamily="18" charset="0"/>
              </a:rPr>
              <a:t>, J., &amp; </a:t>
            </a:r>
            <a:r>
              <a:rPr lang="en-US" sz="2100" dirty="0" err="1">
                <a:latin typeface="Times New Roman" panose="02020603050405020304" pitchFamily="18" charset="0"/>
                <a:ea typeface="Times New Roman" panose="02020603050405020304" pitchFamily="18" charset="0"/>
              </a:rPr>
              <a:t>Farhadi</a:t>
            </a:r>
            <a:r>
              <a:rPr lang="en-US" sz="2100" dirty="0">
                <a:latin typeface="Times New Roman" panose="02020603050405020304" pitchFamily="18" charset="0"/>
                <a:ea typeface="Times New Roman" panose="02020603050405020304" pitchFamily="18" charset="0"/>
              </a:rPr>
              <a:t>, A. (2018). YOLOv3: An Incremental Improvement. </a:t>
            </a:r>
            <a:r>
              <a:rPr lang="en-US" sz="2100" dirty="0" err="1">
                <a:latin typeface="Times New Roman" panose="02020603050405020304" pitchFamily="18" charset="0"/>
                <a:ea typeface="Times New Roman" panose="02020603050405020304" pitchFamily="18" charset="0"/>
              </a:rPr>
              <a:t>arXiv</a:t>
            </a:r>
            <a:r>
              <a:rPr lang="en-US" sz="2100" dirty="0">
                <a:latin typeface="Times New Roman" panose="02020603050405020304" pitchFamily="18" charset="0"/>
                <a:ea typeface="Times New Roman" panose="02020603050405020304" pitchFamily="18" charset="0"/>
              </a:rPr>
              <a:t> preprint arXiv:1804.02767.</a:t>
            </a:r>
            <a:endParaRPr lang="en-IN" sz="2100" dirty="0">
              <a:latin typeface="Times New Roman" panose="02020603050405020304" pitchFamily="18" charset="0"/>
              <a:ea typeface="Times New Roman" panose="02020603050405020304" pitchFamily="18" charset="0"/>
            </a:endParaRPr>
          </a:p>
          <a:p>
            <a:pPr marL="0" indent="0">
              <a:buNone/>
            </a:pPr>
            <a:endParaRPr lang="en-IN" sz="2000" dirty="0"/>
          </a:p>
        </p:txBody>
      </p:sp>
      <p:sp>
        <p:nvSpPr>
          <p:cNvPr id="3" name="Slide Number Placeholder 2">
            <a:extLst>
              <a:ext uri="{FF2B5EF4-FFF2-40B4-BE49-F238E27FC236}">
                <a16:creationId xmlns:a16="http://schemas.microsoft.com/office/drawing/2014/main" id="{B9763785-7815-0A4C-8C28-070CA1E3B3F1}"/>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34</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5E5D35D5-6857-A0FE-F5AA-F4C567D54B10}"/>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0579FE43-EDE3-10D6-7BBF-FDAAF072F67B}"/>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5CDD48FC-AFF2-7D62-A4E7-C8A0C63FBFF7}"/>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9C0F35F-CF81-E6C9-497D-74EA87C9D29D}"/>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831FE87-AF56-D401-D846-76D26E232FB0}"/>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4862CAE1-24B7-B6E0-3D2B-0FB5860BA7D9}"/>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1C0D1C44-2606-D398-870A-17521497416A}"/>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2160372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8E95-8A96-4AFB-9723-D656587A35BA}"/>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699879F7-995D-52B8-99D7-1CFE5D6B2822}"/>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07ECA00-2095-5A15-FF81-4070D0587F97}"/>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FF08606A-E6ED-4F6F-F86A-749AB259287D}"/>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92BF6D-8DE0-283D-D6CE-B3A5101A4742}"/>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DE5F8CF-E0BC-4BA4-B23A-0D0540A55B12}"/>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C1297C94-B46A-5FC8-D952-4382AB9873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4769C0C6-9239-B239-DFFA-CFDCCC9EFCB6}"/>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EBF41738-4346-2CC4-F632-A8EC7C8E4C87}"/>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FC4ECA58-47D2-42CD-455D-7E46366D1192}"/>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ECD3480F-FFE9-4F19-D728-FA2365D30D1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8AE488A0-5229-9109-E87E-F89547738E91}"/>
              </a:ext>
            </a:extLst>
          </p:cNvPr>
          <p:cNvSpPr>
            <a:spLocks noGrp="1"/>
          </p:cNvSpPr>
          <p:nvPr>
            <p:ph idx="1"/>
          </p:nvPr>
        </p:nvSpPr>
        <p:spPr>
          <a:xfrm>
            <a:off x="1474414" y="1737651"/>
            <a:ext cx="9094946" cy="4439312"/>
          </a:xfrm>
        </p:spPr>
        <p:txBody>
          <a:bodyPr>
            <a:normAutofit/>
          </a:bodyPr>
          <a:lstStyle/>
          <a:p>
            <a:pPr marL="0" indent="0">
              <a:lnSpc>
                <a:spcPct val="100000"/>
              </a:lnSpc>
              <a:buNone/>
            </a:pPr>
            <a:r>
              <a:rPr lang="en-IN" sz="1800" dirty="0">
                <a:latin typeface="Times New Roman" panose="02020603050405020304" pitchFamily="18" charset="0"/>
                <a:cs typeface="Times New Roman" panose="02020603050405020304" pitchFamily="18" charset="0"/>
              </a:rPr>
              <a:t>[6] GLAMSTORM. A virtual stylist as a bridge between the virtual and the real fashion world, 2017.</a:t>
            </a:r>
          </a:p>
          <a:p>
            <a:pPr marL="0" indent="0">
              <a:lnSpc>
                <a:spcPct val="100000"/>
              </a:lnSpc>
              <a:buNone/>
            </a:pPr>
            <a:r>
              <a:rPr lang="en-IN" sz="1800" dirty="0">
                <a:latin typeface="Times New Roman" panose="02020603050405020304" pitchFamily="18" charset="0"/>
                <a:cs typeface="Times New Roman" panose="02020603050405020304" pitchFamily="18" charset="0"/>
              </a:rPr>
              <a:t> [7] </a:t>
            </a:r>
            <a:r>
              <a:rPr lang="en-IN" sz="1800" dirty="0" err="1">
                <a:latin typeface="Times New Roman" panose="02020603050405020304" pitchFamily="18" charset="0"/>
                <a:cs typeface="Times New Roman" panose="02020603050405020304" pitchFamily="18" charset="0"/>
              </a:rPr>
              <a:t>Xianwang</a:t>
            </a:r>
            <a:r>
              <a:rPr lang="en-IN" sz="1800" dirty="0">
                <a:latin typeface="Times New Roman" panose="02020603050405020304" pitchFamily="18" charset="0"/>
                <a:cs typeface="Times New Roman" panose="02020603050405020304" pitchFamily="18" charset="0"/>
              </a:rPr>
              <a:t> Wang and Tong Zhang. Clothes search in con </a:t>
            </a:r>
            <a:r>
              <a:rPr lang="en-IN" sz="1800" dirty="0" err="1">
                <a:latin typeface="Times New Roman" panose="02020603050405020304" pitchFamily="18" charset="0"/>
                <a:cs typeface="Times New Roman" panose="02020603050405020304" pitchFamily="18" charset="0"/>
              </a:rPr>
              <a:t>sumer</a:t>
            </a:r>
            <a:r>
              <a:rPr lang="en-IN" sz="1800" dirty="0">
                <a:latin typeface="Times New Roman" panose="02020603050405020304" pitchFamily="18" charset="0"/>
                <a:cs typeface="Times New Roman" panose="02020603050405020304" pitchFamily="18" charset="0"/>
              </a:rPr>
              <a:t> photos via </a:t>
            </a:r>
            <a:r>
              <a:rPr lang="en-IN" sz="1800" dirty="0" err="1">
                <a:latin typeface="Times New Roman" panose="02020603050405020304" pitchFamily="18" charset="0"/>
                <a:cs typeface="Times New Roman" panose="02020603050405020304" pitchFamily="18" charset="0"/>
              </a:rPr>
              <a:t>color</a:t>
            </a:r>
            <a:r>
              <a:rPr lang="en-IN" sz="1800" dirty="0">
                <a:latin typeface="Times New Roman" panose="02020603050405020304" pitchFamily="18" charset="0"/>
                <a:cs typeface="Times New Roman" panose="02020603050405020304" pitchFamily="18" charset="0"/>
              </a:rPr>
              <a:t> matching and attribute learning. In Proceedings of the 19th ACM international conference on Multimedia, pages 1353–1356. ACM, 2011. </a:t>
            </a:r>
          </a:p>
          <a:p>
            <a:pPr marL="0" indent="0">
              <a:lnSpc>
                <a:spcPct val="100000"/>
              </a:lnSpc>
              <a:buNone/>
            </a:pPr>
            <a:r>
              <a:rPr lang="en-IN" sz="1800" dirty="0">
                <a:latin typeface="Times New Roman" panose="02020603050405020304" pitchFamily="18" charset="0"/>
                <a:cs typeface="Times New Roman" panose="02020603050405020304" pitchFamily="18" charset="0"/>
              </a:rPr>
              <a:t>[8] Huizhong Chen, Andrew Gallagher, and Bernd Girod. De scribing clothing by semantic attributes. In European con </a:t>
            </a:r>
            <a:r>
              <a:rPr lang="en-IN" sz="1800" dirty="0" err="1">
                <a:latin typeface="Times New Roman" panose="02020603050405020304" pitchFamily="18" charset="0"/>
                <a:cs typeface="Times New Roman" panose="02020603050405020304" pitchFamily="18" charset="0"/>
              </a:rPr>
              <a:t>ference</a:t>
            </a:r>
            <a:r>
              <a:rPr lang="en-IN" sz="1800" dirty="0">
                <a:latin typeface="Times New Roman" panose="02020603050405020304" pitchFamily="18" charset="0"/>
                <a:cs typeface="Times New Roman" panose="02020603050405020304" pitchFamily="18" charset="0"/>
              </a:rPr>
              <a:t> on computer vision, pages 609 623. Springer, 2012.</a:t>
            </a:r>
          </a:p>
          <a:p>
            <a:pPr marL="0" indent="0">
              <a:lnSpc>
                <a:spcPct val="100000"/>
              </a:lnSpc>
              <a:buNone/>
            </a:pPr>
            <a:r>
              <a:rPr lang="en-IN" sz="1800" dirty="0">
                <a:latin typeface="Times New Roman" panose="02020603050405020304" pitchFamily="18" charset="0"/>
                <a:cs typeface="Times New Roman" panose="02020603050405020304" pitchFamily="18" charset="0"/>
              </a:rPr>
              <a:t> [9] Shuai Zheng, Fan Yang, M Hadi </a:t>
            </a:r>
            <a:r>
              <a:rPr lang="en-IN" sz="1800" dirty="0" err="1">
                <a:latin typeface="Times New Roman" panose="02020603050405020304" pitchFamily="18" charset="0"/>
                <a:cs typeface="Times New Roman" panose="02020603050405020304" pitchFamily="18" charset="0"/>
              </a:rPr>
              <a:t>Kiapour</a:t>
            </a:r>
            <a:r>
              <a:rPr lang="en-IN" sz="1800" dirty="0">
                <a:latin typeface="Times New Roman" panose="02020603050405020304" pitchFamily="18" charset="0"/>
                <a:cs typeface="Times New Roman" panose="02020603050405020304" pitchFamily="18" charset="0"/>
              </a:rPr>
              <a:t>, and Robinson Pi </a:t>
            </a:r>
            <a:r>
              <a:rPr lang="en-IN" sz="1800" dirty="0" err="1">
                <a:latin typeface="Times New Roman" panose="02020603050405020304" pitchFamily="18" charset="0"/>
                <a:cs typeface="Times New Roman" panose="02020603050405020304" pitchFamily="18" charset="0"/>
              </a:rPr>
              <a:t>ramuthu</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Modanet</a:t>
            </a:r>
            <a:r>
              <a:rPr lang="en-IN" sz="1800" dirty="0">
                <a:latin typeface="Times New Roman" panose="02020603050405020304" pitchFamily="18" charset="0"/>
                <a:cs typeface="Times New Roman" panose="02020603050405020304" pitchFamily="18" charset="0"/>
              </a:rPr>
              <a:t>: A large-scale street fashion dataset with polygon annotations. In 2018 ACM Multimedia Conference on Multimedia Conference, pages 1670–1678. ACM, 2018.</a:t>
            </a:r>
          </a:p>
        </p:txBody>
      </p:sp>
      <p:sp>
        <p:nvSpPr>
          <p:cNvPr id="3" name="Slide Number Placeholder 2">
            <a:extLst>
              <a:ext uri="{FF2B5EF4-FFF2-40B4-BE49-F238E27FC236}">
                <a16:creationId xmlns:a16="http://schemas.microsoft.com/office/drawing/2014/main" id="{0173337E-9109-E6B5-82C2-FEB8C5C799F0}"/>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35</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3984FF3A-1790-BD02-F1D9-1535834B331A}"/>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3F5F4F10-E676-4B3A-E3D7-C084BFAC15DB}"/>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52647682-D375-06AE-2F0E-672365F0B08B}"/>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2E4ED1-1799-2640-7168-85E0B40436F7}"/>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AFE47C2-599C-2930-02DF-4B532258A6AA}"/>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89A10A93-F7FA-9044-F648-91894491ECE1}"/>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C60AE218-B940-268B-19FE-CE2774CC6F93}"/>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564820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4D947-0B7E-8BB2-247A-BD1C6FEA3079}"/>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2A8A9B42-0323-50A6-CE30-D2BE740CF6DD}"/>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7991751-9C54-E2B8-C951-7D1BAA402D2C}"/>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74483E3B-03E2-193B-5647-474AFDCBB398}"/>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27646C4-1353-7BD8-E715-2977740C9DBE}"/>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505638E-09CF-581B-84F1-1C80C9C21C53}"/>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EC67DB54-3024-6D08-234E-C124BB22CD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CA6EAE82-3CEE-5946-53BD-99E95C7459E4}"/>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14A42E50-2CE0-C13D-21C6-034AAB4996A8}"/>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8BE40411-C5D8-9CEB-3E82-D0743AEEEC11}"/>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50723173-851B-B788-22F8-56A5C1F1B18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C3CC33-0D53-4EF0-55C7-BFC0B402D43B}"/>
              </a:ext>
            </a:extLst>
          </p:cNvPr>
          <p:cNvSpPr>
            <a:spLocks noGrp="1"/>
          </p:cNvSpPr>
          <p:nvPr>
            <p:ph type="title"/>
          </p:nvPr>
        </p:nvSpPr>
        <p:spPr>
          <a:xfrm>
            <a:off x="838200" y="1084368"/>
            <a:ext cx="9094946" cy="606320"/>
          </a:xfrm>
        </p:spPr>
        <p:txBody>
          <a:bodyPr>
            <a:normAutofit/>
          </a:bodyPr>
          <a:lstStyle/>
          <a:p>
            <a:pPr marL="457200" indent="-457200">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Certificates</a:t>
            </a:r>
            <a:r>
              <a:rPr lang="en-IN" sz="2800" b="1" dirty="0"/>
              <a:t>:</a:t>
            </a:r>
          </a:p>
        </p:txBody>
      </p:sp>
      <p:sp>
        <p:nvSpPr>
          <p:cNvPr id="3" name="Slide Number Placeholder 2">
            <a:extLst>
              <a:ext uri="{FF2B5EF4-FFF2-40B4-BE49-F238E27FC236}">
                <a16:creationId xmlns:a16="http://schemas.microsoft.com/office/drawing/2014/main" id="{E58D71B7-21CD-66AA-C9F6-4D2C3F0154AB}"/>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36</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D415F247-C169-CA70-7B0B-D2C576A98475}"/>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9D09480E-8B77-48FC-363C-3407090C1ACF}"/>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1629F7B8-0322-BDD9-3018-6C8CC59CD999}"/>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32E1691-B001-7050-D2E5-D012F572C127}"/>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D237C35-1A98-3D77-D91F-B0AD1E3C588B}"/>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A5303D2-04E2-96AF-08EE-E9BB216A7BF8}"/>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7C2416A0-8D6B-28FA-F25A-BE1B8EF947E7}"/>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pic>
        <p:nvPicPr>
          <p:cNvPr id="18" name="Content Placeholder 17">
            <a:extLst>
              <a:ext uri="{FF2B5EF4-FFF2-40B4-BE49-F238E27FC236}">
                <a16:creationId xmlns:a16="http://schemas.microsoft.com/office/drawing/2014/main" id="{149F7DEA-FF88-FB1E-C54B-D53550FFB468}"/>
              </a:ext>
            </a:extLst>
          </p:cNvPr>
          <p:cNvPicPr>
            <a:picLocks noGrp="1" noChangeAspect="1"/>
          </p:cNvPicPr>
          <p:nvPr>
            <p:ph idx="1"/>
          </p:nvPr>
        </p:nvPicPr>
        <p:blipFill>
          <a:blip r:embed="rId6"/>
          <a:stretch>
            <a:fillRect/>
          </a:stretch>
        </p:blipFill>
        <p:spPr>
          <a:xfrm>
            <a:off x="2869435" y="1690688"/>
            <a:ext cx="6161494" cy="4351338"/>
          </a:xfrm>
          <a:prstGeom prst="rect">
            <a:avLst/>
          </a:prstGeom>
        </p:spPr>
      </p:pic>
    </p:spTree>
    <p:extLst>
      <p:ext uri="{BB962C8B-B14F-4D97-AF65-F5344CB8AC3E}">
        <p14:creationId xmlns:p14="http://schemas.microsoft.com/office/powerpoint/2010/main" val="3992318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B666A-6B0B-7044-D66C-FE679CE390CA}"/>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9B3596CB-1E83-BA8D-8D7B-77C94E852107}"/>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5A18452-704C-D691-B440-55EAC49A158E}"/>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AAFABA3F-5F71-4C3E-EA13-3DE358155A74}"/>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DD37186-ACCE-3B27-22C0-3547042A499D}"/>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840F7AC-FFCF-498B-C055-654756F5B2E4}"/>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CF169DEF-048F-88AC-0165-EA14E00065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B7798B1D-6471-EB13-3D0F-EDC8C2899972}"/>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FA59B727-979E-E975-13F0-2FF5A5091153}"/>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E95EFA24-1026-8A1A-341B-5A5DF9B1E4AE}"/>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E56FB7A8-AA57-CD58-C73F-BCDC21C67DE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D0D8EA4A-4FE8-110F-E69D-CA214CBF8D6B}"/>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t="50680"/>
          <a:stretch>
            <a:fillRect/>
          </a:stretch>
        </p:blipFill>
        <p:spPr>
          <a:xfrm>
            <a:off x="2596936" y="1491863"/>
            <a:ext cx="6648179" cy="4670268"/>
          </a:xfrm>
        </p:spPr>
      </p:pic>
      <p:sp>
        <p:nvSpPr>
          <p:cNvPr id="3" name="Slide Number Placeholder 2">
            <a:extLst>
              <a:ext uri="{FF2B5EF4-FFF2-40B4-BE49-F238E27FC236}">
                <a16:creationId xmlns:a16="http://schemas.microsoft.com/office/drawing/2014/main" id="{8393630D-A735-620D-4624-14777ADA2B2B}"/>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37</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E5F4983D-6ABF-8327-BDA6-FB5E891A502E}"/>
              </a:ext>
            </a:extLst>
          </p:cNvPr>
          <p:cNvGrpSpPr/>
          <p:nvPr/>
        </p:nvGrpSpPr>
        <p:grpSpPr>
          <a:xfrm>
            <a:off x="10002575" y="1496749"/>
            <a:ext cx="2951499" cy="4236154"/>
            <a:chOff x="9684743" y="1095259"/>
            <a:chExt cx="3874878" cy="4769414"/>
          </a:xfrm>
          <a:blipFill dpi="0" rotWithShape="1">
            <a:blip r:embed="rId6">
              <a:alphaModFix amt="39000"/>
            </a:blip>
            <a:srcRect/>
            <a:stretch>
              <a:fillRect/>
            </a:stretch>
          </a:blipFill>
        </p:grpSpPr>
        <p:grpSp>
          <p:nvGrpSpPr>
            <p:cNvPr id="24" name="Group 23">
              <a:extLst>
                <a:ext uri="{FF2B5EF4-FFF2-40B4-BE49-F238E27FC236}">
                  <a16:creationId xmlns:a16="http://schemas.microsoft.com/office/drawing/2014/main" id="{7B52B0F8-32C7-ADB5-2DE5-1178FA079876}"/>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57082FDC-43F7-67E1-0EF3-2EADE9B65BDC}"/>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311903-3116-45F3-AE5C-541E51270097}"/>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84C7972-0AAA-3C0A-1FA1-FE2A2E3B4E57}"/>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FDAE4A5-9C55-9F25-71A7-9FA6456BCD7D}"/>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35AC17D-6FE1-645E-A32A-6BE438368B3C}"/>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3590932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A8BA5-8B03-3FA4-E55A-C6F2EAE13BB4}"/>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F9B71AF4-C325-1A3C-04AE-623614D0370A}"/>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3E4B3AC-0C33-1445-9B0E-39A22AB002E1}"/>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2E5A5CD6-2B1E-B6E1-D68B-D8B5A7718C99}"/>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E42FEC-4308-A2B3-D0D2-5FE7931C3A33}"/>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A090F61-8535-FB82-A2F6-9EE6D43745CC}"/>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6B09B4E4-4CCA-A08A-026B-DA37331D0A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AC9BDBAF-9C71-8A01-0CC3-D61482001D20}"/>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1C818DD4-A98B-B874-5BEE-12B87B2A5D6F}"/>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52E59114-41A7-E52C-D867-8A4122D93800}"/>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9625F6FD-0343-FBBD-7192-37D353DDD5A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7F9E41C-6B7F-9267-4DBB-EC8AC1553C6A}"/>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38</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669672B8-DF35-F9CE-2555-BD33FFEB3400}"/>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DFC716F2-F3BB-0B43-C085-A80E9D1AB8D3}"/>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BBDFBCE4-A706-C673-CBD9-945B9C85FA10}"/>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841DFF7-AA4D-811D-F91A-CD960E7F4FD1}"/>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DE745B-58C5-3ED5-1F7E-FE87127057CE}"/>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99B6FD9-9D16-BC8A-C410-11D5CB0A337D}"/>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1A35E1E-7F5F-F870-0453-1F651F2DC218}"/>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pic>
        <p:nvPicPr>
          <p:cNvPr id="18" name="Content Placeholder 8">
            <a:extLst>
              <a:ext uri="{FF2B5EF4-FFF2-40B4-BE49-F238E27FC236}">
                <a16:creationId xmlns:a16="http://schemas.microsoft.com/office/drawing/2014/main" id="{220A4519-15D0-FD0C-D68D-6006E5D63502}"/>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l="170" t="173" r="-170" b="51159"/>
          <a:stretch>
            <a:fillRect/>
          </a:stretch>
        </p:blipFill>
        <p:spPr>
          <a:xfrm>
            <a:off x="3005017" y="1603679"/>
            <a:ext cx="6181966" cy="4351338"/>
          </a:xfrm>
          <a:prstGeom prst="rect">
            <a:avLst/>
          </a:prstGeom>
        </p:spPr>
      </p:pic>
    </p:spTree>
    <p:extLst>
      <p:ext uri="{BB962C8B-B14F-4D97-AF65-F5344CB8AC3E}">
        <p14:creationId xmlns:p14="http://schemas.microsoft.com/office/powerpoint/2010/main" val="864979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4EAB0-AADC-B0C5-2A7C-9889D2321D2D}"/>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A4114F12-BACB-AB0D-8A03-5FACA50A1E8F}"/>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E71FEB0-11FA-C6ED-3235-786C1C4F0C70}"/>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757F65F5-A274-46C2-D792-D6DCB07AD115}"/>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4A04DC7-6459-CAAD-D944-BFADA75C909E}"/>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D85F937-77E4-6793-D681-2EBB9CEB67A9}"/>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DC5B51DD-F2F8-7365-7482-5E1C59049D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05503410-043F-31A2-9BCE-B6E83834E0A1}"/>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774C82D8-A151-93B2-7267-2895554D603E}"/>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C639E29E-B705-31D1-4CE2-0DC0CCD443E5}"/>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053BF817-C60B-5BC2-F870-4D40330B58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CF0EC5E-8425-670C-11FE-BC71F5B4B3F4}"/>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39</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82723071-ABD7-A67D-C08F-B3EA44D6F5CF}"/>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0597DCEE-6CCD-7161-ACDB-10C5AAD5A80D}"/>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A5517487-424C-F2A3-AFB0-264AE13AAADF}"/>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0DBBC18-EA12-86F0-C9EB-CFECA55A6F56}"/>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31F5BCF-E471-8B07-7C7D-BCD95DBECF9C}"/>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272A109-061D-4025-8785-19C9A6F7637B}"/>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BA6F100-92DD-4BB0-36F1-731A99080D14}"/>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pic>
        <p:nvPicPr>
          <p:cNvPr id="18" name="Content Placeholder 17">
            <a:extLst>
              <a:ext uri="{FF2B5EF4-FFF2-40B4-BE49-F238E27FC236}">
                <a16:creationId xmlns:a16="http://schemas.microsoft.com/office/drawing/2014/main" id="{969C607A-13A3-C09B-06C2-0BDA728F008D}"/>
              </a:ext>
            </a:extLst>
          </p:cNvPr>
          <p:cNvPicPr>
            <a:picLocks noGrp="1" noChangeAspect="1"/>
          </p:cNvPicPr>
          <p:nvPr>
            <p:ph idx="1"/>
          </p:nvPr>
        </p:nvPicPr>
        <p:blipFill>
          <a:blip r:embed="rId6"/>
          <a:stretch>
            <a:fillRect/>
          </a:stretch>
        </p:blipFill>
        <p:spPr>
          <a:xfrm>
            <a:off x="3033947" y="1491494"/>
            <a:ext cx="6124105" cy="4351338"/>
          </a:xfrm>
          <a:prstGeom prst="rect">
            <a:avLst/>
          </a:prstGeom>
        </p:spPr>
      </p:pic>
    </p:spTree>
    <p:extLst>
      <p:ext uri="{BB962C8B-B14F-4D97-AF65-F5344CB8AC3E}">
        <p14:creationId xmlns:p14="http://schemas.microsoft.com/office/powerpoint/2010/main" val="120220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8F3B3-61D2-EBCC-144A-141DF1D311D5}"/>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FB83BFAE-A5B7-B54E-50F5-E851C2CB77A9}"/>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9477221-C837-7268-A615-47916F812A14}"/>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FABFF1F4-1BF7-DDF3-419C-D66C254E881B}"/>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D52E63-689E-83B4-33BB-76B373418DDF}"/>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1F1C307-C6DB-E6B4-DA44-809983F23BE5}"/>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8F1FD319-D021-453D-69EE-C3FE5FFD26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E9A73FEF-1223-BAA2-0441-68107A6CD4AC}"/>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B5C3F504-1555-344F-3661-873EDB6D9650}"/>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04102798-0242-76CB-C00A-C3CE1DFD7379}"/>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9ECF2695-4770-2DF5-C2BA-EF3B435A61F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CD41136-F9D2-7C70-10B2-627F8F8AFBE9}"/>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4</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CC8CCCF5-F482-C41A-C8A3-38ADCA0C1F6C}"/>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36DFBFB9-512E-BC21-6BBF-21E17749BA5C}"/>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0220EA0F-F2C0-D99D-E508-DE2E81156B32}"/>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2711E2-3583-9EBB-6716-F00FC761D7C4}"/>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2122E5B-048E-6C97-3127-1EA6945A7512}"/>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45BDB969-E4BE-A435-ADE1-E1CE3A9DE7F3}"/>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1D8CB9A-2183-B15F-F423-B309E13019D7}"/>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
        <p:nvSpPr>
          <p:cNvPr id="5" name="Rectangle 4">
            <a:extLst>
              <a:ext uri="{FF2B5EF4-FFF2-40B4-BE49-F238E27FC236}">
                <a16:creationId xmlns:a16="http://schemas.microsoft.com/office/drawing/2014/main" id="{51C93711-4FA7-C0AC-9CD7-175558ADD93B}"/>
              </a:ext>
            </a:extLst>
          </p:cNvPr>
          <p:cNvSpPr/>
          <p:nvPr/>
        </p:nvSpPr>
        <p:spPr>
          <a:xfrm>
            <a:off x="801011" y="1240668"/>
            <a:ext cx="9132135" cy="4651915"/>
          </a:xfrm>
          <a:prstGeom prst="rect">
            <a:avLst/>
          </a:prstGeom>
        </p:spPr>
        <p:txBody>
          <a:bodyPr wrap="square" numCol="1">
            <a:spAutoFit/>
          </a:bodyPr>
          <a:lstStyle/>
          <a:p>
            <a:pPr marL="342900" marR="0" lvl="0" indent="-342900" algn="just" fontAlgn="base">
              <a:lnSpc>
                <a:spcPct val="150000"/>
              </a:lnSpc>
              <a:spcBef>
                <a:spcPts val="0"/>
              </a:spcBef>
              <a:spcAft>
                <a:spcPts val="0"/>
              </a:spcAft>
              <a:buFont typeface="Wingdings" panose="05000000000000000000" pitchFamily="2" charset="2"/>
              <a:buChar char="q"/>
            </a:pPr>
            <a:r>
              <a:rPr lang="en-US" sz="2000" b="1" dirty="0">
                <a:latin typeface="Cambria" panose="02040503050406030204" pitchFamily="18" charset="0"/>
                <a:ea typeface="Times New Roman" panose="02020603050405020304" pitchFamily="18" charset="0"/>
              </a:rPr>
              <a:t>Contents</a:t>
            </a:r>
          </a:p>
          <a:p>
            <a:pPr marL="27305" algn="l">
              <a:lnSpc>
                <a:spcPct val="150000"/>
              </a:lnSpc>
              <a:buClrTx/>
            </a:pPr>
            <a:r>
              <a:rPr lang="en-IN" sz="2000" dirty="0">
                <a:latin typeface="Times New Roman" panose="02020603050405020304" pitchFamily="18" charset="0"/>
                <a:cs typeface="Times New Roman" panose="02020603050405020304" pitchFamily="18" charset="0"/>
              </a:rPr>
              <a:t> 9.    System Design</a:t>
            </a:r>
          </a:p>
          <a:p>
            <a:pPr marL="27305" algn="l">
              <a:lnSpc>
                <a:spcPct val="150000"/>
              </a:lnSpc>
              <a:buClrTx/>
            </a:pPr>
            <a:r>
              <a:rPr lang="en-IN" sz="2000" dirty="0">
                <a:latin typeface="Times New Roman" panose="02020603050405020304" pitchFamily="18" charset="0"/>
                <a:cs typeface="Times New Roman" panose="02020603050405020304" pitchFamily="18" charset="0"/>
              </a:rPr>
              <a:t>10.  Implementation</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11.  Project Testing Result</a:t>
            </a:r>
          </a:p>
          <a:p>
            <a:pPr marL="27305" algn="l">
              <a:lnSpc>
                <a:spcPct val="150000"/>
              </a:lnSpc>
              <a:buClrTx/>
            </a:pPr>
            <a:r>
              <a:rPr lang="en-IN" sz="2000" dirty="0">
                <a:latin typeface="Times New Roman" panose="02020603050405020304" pitchFamily="18" charset="0"/>
                <a:cs typeface="Times New Roman" panose="02020603050405020304" pitchFamily="18" charset="0"/>
              </a:rPr>
              <a:t>12.   Advantages</a:t>
            </a:r>
          </a:p>
          <a:p>
            <a:pPr marL="27305" algn="l">
              <a:lnSpc>
                <a:spcPct val="150000"/>
              </a:lnSpc>
              <a:buClrTx/>
            </a:pPr>
            <a:r>
              <a:rPr lang="en-IN" sz="2000" dirty="0">
                <a:latin typeface="Times New Roman" panose="02020603050405020304" pitchFamily="18" charset="0"/>
                <a:cs typeface="Times New Roman" panose="02020603050405020304" pitchFamily="18" charset="0"/>
              </a:rPr>
              <a:t>13.   Disadvantages</a:t>
            </a:r>
          </a:p>
          <a:p>
            <a:pPr marL="27305" algn="l">
              <a:lnSpc>
                <a:spcPct val="150000"/>
              </a:lnSpc>
              <a:buClrTx/>
            </a:pPr>
            <a:r>
              <a:rPr lang="en-IN" sz="2000" dirty="0">
                <a:latin typeface="Times New Roman" panose="02020603050405020304" pitchFamily="18" charset="0"/>
                <a:cs typeface="Times New Roman" panose="02020603050405020304" pitchFamily="18" charset="0"/>
              </a:rPr>
              <a:t>14.   Conclusion</a:t>
            </a:r>
          </a:p>
          <a:p>
            <a:pPr marL="27305" algn="l">
              <a:lnSpc>
                <a:spcPct val="150000"/>
              </a:lnSpc>
              <a:buClrTx/>
            </a:pPr>
            <a:r>
              <a:rPr lang="en-IN" sz="2000" dirty="0">
                <a:latin typeface="Times New Roman" panose="02020603050405020304" pitchFamily="18" charset="0"/>
                <a:cs typeface="Times New Roman" panose="02020603050405020304" pitchFamily="18" charset="0"/>
              </a:rPr>
              <a:t>15.   Future Scope</a:t>
            </a:r>
          </a:p>
          <a:p>
            <a:pPr marL="27305" algn="l">
              <a:lnSpc>
                <a:spcPct val="150000"/>
              </a:lnSpc>
              <a:buClrTx/>
            </a:pPr>
            <a:r>
              <a:rPr lang="en-IN" sz="2000" dirty="0">
                <a:latin typeface="Times New Roman" panose="02020603050405020304" pitchFamily="18" charset="0"/>
                <a:cs typeface="Times New Roman" panose="02020603050405020304" pitchFamily="18" charset="0"/>
              </a:rPr>
              <a:t>16.   References</a:t>
            </a:r>
          </a:p>
          <a:p>
            <a:pPr marL="342900" marR="0" lvl="0" indent="-342900" algn="just" fontAlgn="base">
              <a:lnSpc>
                <a:spcPct val="150000"/>
              </a:lnSpc>
              <a:spcBef>
                <a:spcPts val="0"/>
              </a:spcBef>
              <a:spcAft>
                <a:spcPts val="0"/>
              </a:spcAft>
              <a:buFont typeface="Wingdings" panose="05000000000000000000" pitchFamily="2" charset="2"/>
              <a:buChar char="q"/>
            </a:pPr>
            <a:endParaRPr lang="en-US" sz="2000" b="1" dirty="0">
              <a:latin typeface="Cambria" panose="02040503050406030204" pitchFamily="18" charset="0"/>
              <a:ea typeface="Times New Roman" panose="02020603050405020304" pitchFamily="18" charset="0"/>
            </a:endParaRPr>
          </a:p>
        </p:txBody>
      </p:sp>
    </p:spTree>
    <p:extLst>
      <p:ext uri="{BB962C8B-B14F-4D97-AF65-F5344CB8AC3E}">
        <p14:creationId xmlns:p14="http://schemas.microsoft.com/office/powerpoint/2010/main" val="349817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1494750"/>
            <a:ext cx="10515600" cy="431602"/>
          </a:xfrm>
        </p:spPr>
        <p:txBody>
          <a:bodyPr>
            <a:normAutofit fontScale="90000"/>
          </a:bodyPr>
          <a:lstStyle/>
          <a:p>
            <a:r>
              <a:rPr lang="en-IN" sz="3100" b="1" dirty="0">
                <a:latin typeface="Times New Roman" panose="02020603050405020304" pitchFamily="18" charset="0"/>
                <a:cs typeface="Times New Roman" panose="02020603050405020304" pitchFamily="18" charset="0"/>
              </a:rPr>
              <a:t>1. Project Title: </a:t>
            </a:r>
            <a:br>
              <a:rPr lang="en-IN" b="1" dirty="0">
                <a:latin typeface="Times New Roman" panose="02020603050405020304" pitchFamily="18" charset="0"/>
                <a:cs typeface="Times New Roman" panose="02020603050405020304" pitchFamily="18" charset="0"/>
              </a:rPr>
            </a:br>
            <a:endParaRPr lang="en-US" dirty="0"/>
          </a:p>
        </p:txBody>
      </p:sp>
      <p:sp>
        <p:nvSpPr>
          <p:cNvPr id="8" name="Content Placeholder 7"/>
          <p:cNvSpPr>
            <a:spLocks noGrp="1"/>
          </p:cNvSpPr>
          <p:nvPr>
            <p:ph idx="1"/>
          </p:nvPr>
        </p:nvSpPr>
        <p:spPr>
          <a:xfrm>
            <a:off x="328350" y="2709094"/>
            <a:ext cx="10515600" cy="4166014"/>
          </a:xfrm>
        </p:spPr>
        <p:txBody>
          <a:bodyPr/>
          <a:lstStyle/>
          <a:p>
            <a:pPr algn="ctr"/>
            <a:r>
              <a:rPr lang="en-US" b="1" dirty="0">
                <a:solidFill>
                  <a:srgbClr val="002060"/>
                </a:solidFill>
                <a:latin typeface="Times New Roman" panose="02020603050405020304" pitchFamily="18" charset="0"/>
              </a:rPr>
              <a:t>Advance surveillance system and suspicious entity detection system based on IOT</a:t>
            </a:r>
            <a:endParaRPr lang="en-US" dirty="0">
              <a:solidFill>
                <a:srgbClr val="002060"/>
              </a:solidFill>
            </a:endParaRPr>
          </a:p>
        </p:txBody>
      </p:sp>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5</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3635986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B9ED449-B75A-B113-2908-80C1B0AC60B2}"/>
              </a:ext>
            </a:extLst>
          </p:cNvPr>
          <p:cNvSpPr>
            <a:spLocks noGrp="1"/>
          </p:cNvSpPr>
          <p:nvPr>
            <p:ph type="title"/>
          </p:nvPr>
        </p:nvSpPr>
        <p:spPr>
          <a:xfrm>
            <a:off x="838200" y="1173836"/>
            <a:ext cx="9865477" cy="516852"/>
          </a:xfrm>
        </p:spPr>
        <p:txBody>
          <a:bodyPr>
            <a:noAutofit/>
          </a:bodyPr>
          <a:lstStyle/>
          <a:p>
            <a:r>
              <a:rPr lang="en-US" sz="2800" b="1" dirty="0">
                <a:effectLst/>
                <a:latin typeface="Times New Roman" panose="02020603050405020304" pitchFamily="18" charset="0"/>
                <a:cs typeface="Times New Roman" panose="02020603050405020304" pitchFamily="18" charset="0"/>
              </a:rPr>
              <a:t>2. Problem D</a:t>
            </a:r>
            <a:r>
              <a:rPr lang="en-IN" sz="2800" b="1" dirty="0" err="1">
                <a:effectLst/>
                <a:latin typeface="Times New Roman" panose="02020603050405020304" pitchFamily="18" charset="0"/>
                <a:cs typeface="Times New Roman" panose="02020603050405020304" pitchFamily="18" charset="0"/>
              </a:rPr>
              <a:t>omain</a:t>
            </a:r>
            <a:r>
              <a:rPr lang="en-IN" sz="2800" b="1" dirty="0">
                <a:effectLst/>
                <a:latin typeface="Times New Roman" panose="02020603050405020304" pitchFamily="18" charset="0"/>
                <a:cs typeface="Times New Roman" panose="02020603050405020304" pitchFamily="18" charset="0"/>
              </a:rPr>
              <a:t>:</a:t>
            </a:r>
            <a:endParaRPr lang="en-IN" sz="2800" dirty="0"/>
          </a:p>
        </p:txBody>
      </p:sp>
      <p:sp>
        <p:nvSpPr>
          <p:cNvPr id="9" name="Content Placeholder 8">
            <a:extLst>
              <a:ext uri="{FF2B5EF4-FFF2-40B4-BE49-F238E27FC236}">
                <a16:creationId xmlns:a16="http://schemas.microsoft.com/office/drawing/2014/main" id="{B1914028-C94F-04FC-71DC-51833BF8EF90}"/>
              </a:ext>
            </a:extLst>
          </p:cNvPr>
          <p:cNvSpPr>
            <a:spLocks noGrp="1"/>
          </p:cNvSpPr>
          <p:nvPr>
            <p:ph idx="1"/>
          </p:nvPr>
        </p:nvSpPr>
        <p:spPr>
          <a:xfrm>
            <a:off x="1163782" y="1970349"/>
            <a:ext cx="9094946" cy="4351338"/>
          </a:xfrm>
        </p:spPr>
        <p:txBody>
          <a:bodyPr>
            <a:normAutofit/>
          </a:bodyPr>
          <a:lstStyle/>
          <a:p>
            <a:r>
              <a:rPr lang="en-US" sz="2000" dirty="0">
                <a:latin typeface="Times New Roman" panose="02020603050405020304" pitchFamily="18" charset="0"/>
                <a:cs typeface="Times New Roman" panose="02020603050405020304" pitchFamily="18" charset="0"/>
              </a:rPr>
              <a:t>The goal is to design and develop an intelligent surveillance system capable of detecting suspicious activities or entities in real-time, leveraging IoT sensors, devices, and advanced data analytics.</a:t>
            </a:r>
          </a:p>
        </p:txBody>
      </p:sp>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6</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1304778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3"/>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BB44F0BD-298C-6D35-C573-5B6CF26A4657}"/>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C763846A-031E-7C01-742D-C5B164D13A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A449D6-81BA-4D29-A237-B6B9DC50A739}"/>
              </a:ext>
            </a:extLst>
          </p:cNvPr>
          <p:cNvSpPr>
            <a:spLocks noGrp="1"/>
          </p:cNvSpPr>
          <p:nvPr>
            <p:ph type="title"/>
          </p:nvPr>
        </p:nvSpPr>
        <p:spPr>
          <a:xfrm>
            <a:off x="838200" y="1075786"/>
            <a:ext cx="9865477" cy="614902"/>
          </a:xfrm>
        </p:spPr>
        <p:txBody>
          <a:bodyPr>
            <a:normAutofit/>
          </a:bodyPr>
          <a:lstStyle/>
          <a:p>
            <a:r>
              <a:rPr lang="en-GB" sz="2800" b="1" dirty="0">
                <a:effectLst/>
                <a:latin typeface="Times New Roman" panose="02020603050405020304" pitchFamily="18" charset="0"/>
                <a:cs typeface="Times New Roman" panose="02020603050405020304" pitchFamily="18" charset="0"/>
              </a:rPr>
              <a:t>3. Existing system</a:t>
            </a:r>
            <a:endParaRPr lang="en-IN" sz="2800" dirty="0"/>
          </a:p>
        </p:txBody>
      </p:sp>
      <p:sp>
        <p:nvSpPr>
          <p:cNvPr id="5" name="Content Placeholder 4">
            <a:extLst>
              <a:ext uri="{FF2B5EF4-FFF2-40B4-BE49-F238E27FC236}">
                <a16:creationId xmlns:a16="http://schemas.microsoft.com/office/drawing/2014/main" id="{5FC2E257-E1C5-4025-06B0-EE7E7FF584B2}"/>
              </a:ext>
            </a:extLst>
          </p:cNvPr>
          <p:cNvSpPr>
            <a:spLocks noGrp="1"/>
          </p:cNvSpPr>
          <p:nvPr>
            <p:ph idx="1"/>
          </p:nvPr>
        </p:nvSpPr>
        <p:spPr>
          <a:xfrm>
            <a:off x="1163782" y="1858891"/>
            <a:ext cx="9094946" cy="4351338"/>
          </a:xfrm>
        </p:spPr>
        <p:txBody>
          <a:bodyPr>
            <a:normAutofit/>
          </a:bodyPr>
          <a:lstStyle/>
          <a:p>
            <a:r>
              <a:rPr lang="en-US" sz="2000" dirty="0">
                <a:latin typeface="Times New Roman" panose="02020603050405020304" pitchFamily="18" charset="0"/>
                <a:cs typeface="Times New Roman" panose="02020603050405020304" pitchFamily="18" charset="0"/>
              </a:rPr>
              <a:t>Limited Accuracy in Suspicious Behavior Detection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Many existing surveillance systems primarily rely on basic motion detection or simple image recognition algorithms.</a:t>
            </a:r>
          </a:p>
          <a:p>
            <a:r>
              <a:rPr lang="en-US" sz="2000" dirty="0">
                <a:latin typeface="Times New Roman" panose="02020603050405020304" pitchFamily="18" charset="0"/>
                <a:cs typeface="Times New Roman" panose="02020603050405020304" pitchFamily="18" charset="0"/>
              </a:rPr>
              <a:t>Current systems don’t have the capability to predict or analyze historical trends to prevent incidents before they occur, potentially allowing threats to develop into serious incidents.</a:t>
            </a:r>
          </a:p>
          <a:p>
            <a:r>
              <a:rPr lang="en-US" sz="2000" dirty="0">
                <a:latin typeface="Times New Roman" panose="02020603050405020304" pitchFamily="18" charset="0"/>
                <a:cs typeface="Times New Roman" panose="02020603050405020304" pitchFamily="18" charset="0"/>
              </a:rPr>
              <a:t>Current systems often fail to adapt to challenging or changing environmental conditions, missing important data that could help identify potential threats.</a:t>
            </a:r>
          </a:p>
          <a:p>
            <a:r>
              <a:rPr lang="en-US" sz="2000" dirty="0">
                <a:latin typeface="Times New Roman" panose="02020603050405020304" pitchFamily="18" charset="0"/>
                <a:cs typeface="Times New Roman" panose="02020603050405020304" pitchFamily="18" charset="0"/>
              </a:rPr>
              <a:t>Cloud-based systems suffer from inherent delays, reducing the system's effectiveness in real-time response scenarios and leading to slower security interventions.</a:t>
            </a:r>
            <a:endParaRPr lang="en-US" sz="32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7</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p:cNvGrpSpPr/>
            <p:nvPr/>
          </p:nvGrpSpPr>
          <p:grpSpPr>
            <a:xfrm>
              <a:off x="9684743" y="1095259"/>
              <a:ext cx="3874878" cy="3328889"/>
              <a:chOff x="9467767" y="1405229"/>
              <a:chExt cx="3874878" cy="3328889"/>
            </a:xfrm>
            <a:grpFill/>
          </p:grpSpPr>
          <p:sp>
            <p:nvSpPr>
              <p:cNvPr id="7" name="Rectangle 6"/>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374857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0647C-656F-34F8-1D91-5B585F6B2EF2}"/>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8628342E-6470-39B8-F9C1-26F2EEFEB498}"/>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3374AB5-1923-1E46-2E30-07F01AF5E265}"/>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7D23D91C-A14A-7398-87B7-BF1112435ADC}"/>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AD808E-56C7-8742-16C6-8DF678AC3BF8}"/>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4CBB69B-247D-CB09-AAC6-D76D5B1D760B}"/>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E5F6F6CB-2137-2F62-5B19-FE1094A7F0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8A7843CF-D1E8-5E4E-0776-1595FD9C2437}"/>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230B04F6-D686-6671-C67F-2C7A90224A23}"/>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2A514E44-11D7-A700-5AA0-6DC516D47CB8}"/>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EA80A116-06D3-7882-E6D9-7E0584FDED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18BB1B-F7CC-58A1-ED23-681001176597}"/>
              </a:ext>
            </a:extLst>
          </p:cNvPr>
          <p:cNvSpPr>
            <a:spLocks noGrp="1"/>
          </p:cNvSpPr>
          <p:nvPr>
            <p:ph type="title"/>
          </p:nvPr>
        </p:nvSpPr>
        <p:spPr>
          <a:xfrm>
            <a:off x="838200" y="1139316"/>
            <a:ext cx="9865477" cy="584838"/>
          </a:xfrm>
        </p:spPr>
        <p:txBody>
          <a:bodyPr>
            <a:normAutofit/>
          </a:bodyPr>
          <a:lstStyle/>
          <a:p>
            <a:r>
              <a:rPr lang="en-US" sz="2800" b="1" dirty="0">
                <a:effectLst/>
                <a:latin typeface="Times New Roman" panose="02020603050405020304" pitchFamily="18" charset="0"/>
                <a:cs typeface="Times New Roman" panose="02020603050405020304" pitchFamily="18" charset="0"/>
              </a:rPr>
              <a:t>4. Problem Statement</a:t>
            </a:r>
            <a:endParaRPr lang="en-IN" sz="2800" dirty="0"/>
          </a:p>
        </p:txBody>
      </p:sp>
      <p:sp>
        <p:nvSpPr>
          <p:cNvPr id="5" name="Content Placeholder 4">
            <a:extLst>
              <a:ext uri="{FF2B5EF4-FFF2-40B4-BE49-F238E27FC236}">
                <a16:creationId xmlns:a16="http://schemas.microsoft.com/office/drawing/2014/main" id="{A6E4D3B3-2F72-19C3-B39D-CEBEBD7A8AD7}"/>
              </a:ext>
            </a:extLst>
          </p:cNvPr>
          <p:cNvSpPr>
            <a:spLocks noGrp="1"/>
          </p:cNvSpPr>
          <p:nvPr>
            <p:ph idx="1"/>
          </p:nvPr>
        </p:nvSpPr>
        <p:spPr>
          <a:xfrm>
            <a:off x="1163720" y="1931780"/>
            <a:ext cx="9094946" cy="4351338"/>
          </a:xfrm>
        </p:spPr>
        <p:txBody>
          <a:bodyPr>
            <a:normAutofit/>
          </a:bodyPr>
          <a:lstStyle/>
          <a:p>
            <a:pPr>
              <a:lnSpc>
                <a:spcPct val="100000"/>
              </a:lnSpc>
            </a:pPr>
            <a:r>
              <a:rPr lang="en-US" sz="2000" dirty="0">
                <a:latin typeface="Times New Roman" panose="02020603050405020304" pitchFamily="18" charset="0"/>
                <a:cs typeface="Times New Roman" panose="02020603050405020304" pitchFamily="18" charset="0"/>
              </a:rPr>
              <a:t>Traditional surveillance systems often rely on manual monitoring, which is time consuming and prone to errors. The problem this project addresses is the development of a reliable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-based system that can automatically detect and alert authorities about suspicious entities in real-time, reducing response times and enhancing security.</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4A0033F-C2D1-71D2-B791-85FC949150E3}"/>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8</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84C4367A-0615-3FB3-A163-3467C3B489C1}"/>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B575A39F-847B-8120-76AE-520753554B5F}"/>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14810F94-8489-1BD7-6056-67A3A61AE080}"/>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64E9EE-E61C-2219-10C5-24440A46F295}"/>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140EA0B-AD75-52B3-2C41-C7C6C6268FAE}"/>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7E3C68C0-8DA0-C73B-D06E-7DFF7B7EBC7D}"/>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59C09464-8A5B-D416-9D5E-E914973D4DC4}"/>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16712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652C8-3E6F-C76B-0FD7-6EAC12315CDF}"/>
            </a:ext>
          </a:extLst>
        </p:cNvPr>
        <p:cNvGrpSpPr/>
        <p:nvPr/>
      </p:nvGrpSpPr>
      <p:grpSpPr>
        <a:xfrm>
          <a:off x="0" y="0"/>
          <a:ext cx="0" cy="0"/>
          <a:chOff x="0" y="0"/>
          <a:chExt cx="0" cy="0"/>
        </a:xfrm>
      </p:grpSpPr>
      <p:sp>
        <p:nvSpPr>
          <p:cNvPr id="21" name="Parallelogram 3">
            <a:extLst>
              <a:ext uri="{FF2B5EF4-FFF2-40B4-BE49-F238E27FC236}">
                <a16:creationId xmlns:a16="http://schemas.microsoft.com/office/drawing/2014/main" id="{6812DA86-2350-26B1-A3DE-CE65F73F3565}"/>
              </a:ext>
            </a:extLst>
          </p:cNvPr>
          <p:cNvSpPr/>
          <p:nvPr/>
        </p:nvSpPr>
        <p:spPr>
          <a:xfrm flipV="1">
            <a:off x="9830506" y="6351744"/>
            <a:ext cx="2387680" cy="51124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2053969 w 6332826"/>
              <a:gd name="connsiteY3" fmla="*/ 1462343 h 1508526"/>
              <a:gd name="connsiteX4" fmla="*/ 0 w 6332826"/>
              <a:gd name="connsiteY4" fmla="*/ 1508526 h 1508526"/>
              <a:gd name="connsiteX0" fmla="*/ 0 w 2099585"/>
              <a:gd name="connsiteY0" fmla="*/ 1523395 h 1523395"/>
              <a:gd name="connsiteX1" fmla="*/ 377132 w 2099585"/>
              <a:gd name="connsiteY1" fmla="*/ 14869 h 1523395"/>
              <a:gd name="connsiteX2" fmla="*/ 2099585 w 2099585"/>
              <a:gd name="connsiteY2" fmla="*/ 0 h 1523395"/>
              <a:gd name="connsiteX3" fmla="*/ 2053969 w 2099585"/>
              <a:gd name="connsiteY3" fmla="*/ 1477212 h 1523395"/>
              <a:gd name="connsiteX4" fmla="*/ 0 w 2099585"/>
              <a:gd name="connsiteY4" fmla="*/ 1523395 h 1523395"/>
              <a:gd name="connsiteX0" fmla="*/ 0 w 2122866"/>
              <a:gd name="connsiteY0" fmla="*/ 1523395 h 1523395"/>
              <a:gd name="connsiteX1" fmla="*/ 377132 w 2122866"/>
              <a:gd name="connsiteY1" fmla="*/ 14869 h 1523395"/>
              <a:gd name="connsiteX2" fmla="*/ 2099585 w 2122866"/>
              <a:gd name="connsiteY2" fmla="*/ 0 h 1523395"/>
              <a:gd name="connsiteX3" fmla="*/ 2122866 w 2122866"/>
              <a:gd name="connsiteY3" fmla="*/ 1523392 h 1523395"/>
              <a:gd name="connsiteX4" fmla="*/ 0 w 2122866"/>
              <a:gd name="connsiteY4" fmla="*/ 1523395 h 152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866" h="1523395">
                <a:moveTo>
                  <a:pt x="0" y="1523395"/>
                </a:moveTo>
                <a:lnTo>
                  <a:pt x="377132" y="14869"/>
                </a:lnTo>
                <a:lnTo>
                  <a:pt x="2099585" y="0"/>
                </a:lnTo>
                <a:lnTo>
                  <a:pt x="2122866" y="1523392"/>
                </a:lnTo>
                <a:lnTo>
                  <a:pt x="0" y="1523395"/>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ABDA7B0-36CC-2C8D-9755-2577F10355F7}"/>
              </a:ext>
            </a:extLst>
          </p:cNvPr>
          <p:cNvSpPr/>
          <p:nvPr/>
        </p:nvSpPr>
        <p:spPr>
          <a:xfrm>
            <a:off x="0" y="1015168"/>
            <a:ext cx="12693112" cy="45719"/>
          </a:xfrm>
          <a:prstGeom prst="roundRect">
            <a:avLst/>
          </a:prstGeom>
          <a:gradFill flip="none" rotWithShape="1">
            <a:gsLst>
              <a:gs pos="0">
                <a:srgbClr val="FF0000"/>
              </a:gs>
              <a:gs pos="27000">
                <a:srgbClr val="E77179"/>
              </a:gs>
              <a:gs pos="90000">
                <a:srgbClr val="0066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3">
            <a:extLst>
              <a:ext uri="{FF2B5EF4-FFF2-40B4-BE49-F238E27FC236}">
                <a16:creationId xmlns:a16="http://schemas.microsoft.com/office/drawing/2014/main" id="{BB2F5F94-11D2-535C-D12D-8ABBB758F819}"/>
              </a:ext>
            </a:extLst>
          </p:cNvPr>
          <p:cNvSpPr/>
          <p:nvPr/>
        </p:nvSpPr>
        <p:spPr>
          <a:xfrm flipH="1">
            <a:off x="-1" y="6351744"/>
            <a:ext cx="7280119" cy="506256"/>
          </a:xfrm>
          <a:custGeom>
            <a:avLst/>
            <a:gdLst>
              <a:gd name="connsiteX0" fmla="*/ 0 w 6704785"/>
              <a:gd name="connsiteY0" fmla="*/ 1508526 h 1508526"/>
              <a:gd name="connsiteX1" fmla="*/ 377132 w 6704785"/>
              <a:gd name="connsiteY1" fmla="*/ 0 h 1508526"/>
              <a:gd name="connsiteX2" fmla="*/ 6704785 w 6704785"/>
              <a:gd name="connsiteY2" fmla="*/ 0 h 1508526"/>
              <a:gd name="connsiteX3" fmla="*/ 6327654 w 6704785"/>
              <a:gd name="connsiteY3" fmla="*/ 1508526 h 1508526"/>
              <a:gd name="connsiteX4" fmla="*/ 0 w 6704785"/>
              <a:gd name="connsiteY4" fmla="*/ 1508526 h 1508526"/>
              <a:gd name="connsiteX0" fmla="*/ 0 w 6332826"/>
              <a:gd name="connsiteY0" fmla="*/ 1508526 h 1508526"/>
              <a:gd name="connsiteX1" fmla="*/ 377132 w 6332826"/>
              <a:gd name="connsiteY1" fmla="*/ 0 h 1508526"/>
              <a:gd name="connsiteX2" fmla="*/ 6332826 w 6332826"/>
              <a:gd name="connsiteY2" fmla="*/ 77491 h 1508526"/>
              <a:gd name="connsiteX3" fmla="*/ 6327654 w 6332826"/>
              <a:gd name="connsiteY3" fmla="*/ 1508526 h 1508526"/>
              <a:gd name="connsiteX4" fmla="*/ 0 w 6332826"/>
              <a:gd name="connsiteY4" fmla="*/ 1508526 h 150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826" h="1508526">
                <a:moveTo>
                  <a:pt x="0" y="1508526"/>
                </a:moveTo>
                <a:lnTo>
                  <a:pt x="377132" y="0"/>
                </a:lnTo>
                <a:lnTo>
                  <a:pt x="6332826" y="77491"/>
                </a:lnTo>
                <a:lnTo>
                  <a:pt x="6327654" y="1508526"/>
                </a:lnTo>
                <a:lnTo>
                  <a:pt x="0" y="1508526"/>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3F25A97-D31E-6982-D9C6-8DCCBB6ED428}"/>
              </a:ext>
            </a:extLst>
          </p:cNvPr>
          <p:cNvSpPr txBox="1"/>
          <p:nvPr/>
        </p:nvSpPr>
        <p:spPr>
          <a:xfrm>
            <a:off x="186360" y="6420206"/>
            <a:ext cx="6879458" cy="369332"/>
          </a:xfrm>
          <a:prstGeom prst="rect">
            <a:avLst/>
          </a:prstGeom>
          <a:noFill/>
        </p:spPr>
        <p:txBody>
          <a:bodyPr wrap="square" rtlCol="0">
            <a:spAutoFit/>
          </a:bodyPr>
          <a:lstStyle/>
          <a:p>
            <a:r>
              <a:rPr lang="en-IN" b="1" dirty="0">
                <a:solidFill>
                  <a:schemeClr val="bg1"/>
                </a:solidFill>
                <a:latin typeface="Times New Roman" panose="02020603050405020304" pitchFamily="18" charset="0"/>
              </a:rPr>
              <a:t>SPPU Project Work Stage – I, </a:t>
            </a:r>
            <a:r>
              <a:rPr lang="en-US" b="1" dirty="0">
                <a:solidFill>
                  <a:schemeClr val="bg1"/>
                </a:solidFill>
                <a:latin typeface="Cambria" panose="02040503050406030204" pitchFamily="18" charset="0"/>
                <a:ea typeface="Cambria" panose="02040503050406030204" pitchFamily="18" charset="0"/>
              </a:rPr>
              <a:t>A.Y. 2024-25</a:t>
            </a:r>
            <a:r>
              <a:rPr lang="en-IN" b="1" dirty="0">
                <a:solidFill>
                  <a:schemeClr val="bg1"/>
                </a:solidFill>
                <a:latin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D084E02-2FE7-39CA-C8EE-1D40115E4D01}"/>
              </a:ext>
            </a:extLst>
          </p:cNvPr>
          <p:cNvSpPr txBox="1"/>
          <p:nvPr/>
        </p:nvSpPr>
        <p:spPr>
          <a:xfrm>
            <a:off x="7653397" y="6425917"/>
            <a:ext cx="275506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https://www.nmiet.edu.in</a:t>
            </a:r>
          </a:p>
        </p:txBody>
      </p:sp>
      <p:pic>
        <p:nvPicPr>
          <p:cNvPr id="13" name="Picture 12">
            <a:extLst>
              <a:ext uri="{FF2B5EF4-FFF2-40B4-BE49-F238E27FC236}">
                <a16:creationId xmlns:a16="http://schemas.microsoft.com/office/drawing/2014/main" id="{3FE41293-D713-AFD9-21AB-6E6B657483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68" t="20009" r="17839" b="24808"/>
          <a:stretch/>
        </p:blipFill>
        <p:spPr>
          <a:xfrm>
            <a:off x="7314815" y="6472880"/>
            <a:ext cx="334753" cy="316658"/>
          </a:xfrm>
          <a:prstGeom prst="rect">
            <a:avLst/>
          </a:prstGeom>
        </p:spPr>
      </p:pic>
      <p:sp>
        <p:nvSpPr>
          <p:cNvPr id="16" name="Google Shape;45;p1">
            <a:extLst>
              <a:ext uri="{FF2B5EF4-FFF2-40B4-BE49-F238E27FC236}">
                <a16:creationId xmlns:a16="http://schemas.microsoft.com/office/drawing/2014/main" id="{435DE09D-563C-0348-BE18-BF66E415B8AE}"/>
              </a:ext>
            </a:extLst>
          </p:cNvPr>
          <p:cNvSpPr txBox="1"/>
          <p:nvPr/>
        </p:nvSpPr>
        <p:spPr>
          <a:xfrm>
            <a:off x="3494147" y="30421"/>
            <a:ext cx="5536782" cy="321232"/>
          </a:xfrm>
          <a:prstGeom prst="rect">
            <a:avLst/>
          </a:prstGeom>
          <a:noFill/>
          <a:ln>
            <a:noFill/>
          </a:ln>
        </p:spPr>
        <p:txBody>
          <a:bodyPr spcFirstLastPara="1" wrap="square" lIns="0" tIns="13325" rIns="0" bIns="0" anchor="t" anchorCtr="0">
            <a:spAutoFit/>
          </a:bodyPr>
          <a:lstStyle/>
          <a:p>
            <a:pPr marL="12700" algn="ctr" defTabSz="914400">
              <a:buClr>
                <a:srgbClr val="000000"/>
              </a:buClr>
            </a:pPr>
            <a:r>
              <a:rPr lang="en-US" sz="2000" b="1" kern="0" dirty="0">
                <a:solidFill>
                  <a:srgbClr val="C00000"/>
                </a:solidFill>
                <a:latin typeface="Trebuchet MS" panose="020B0603020202020204" pitchFamily="34" charset="0"/>
                <a:ea typeface="Calibri"/>
                <a:cs typeface="Calibri"/>
                <a:sym typeface="Calibri"/>
              </a:rPr>
              <a:t>Nutan Maharashtra Vidya Prasarak Mandal's</a:t>
            </a:r>
            <a:endParaRPr sz="2000" kern="0" dirty="0">
              <a:solidFill>
                <a:srgbClr val="C00000"/>
              </a:solidFill>
              <a:latin typeface="Trebuchet MS" panose="020B0603020202020204" pitchFamily="34" charset="0"/>
              <a:ea typeface="Calibri"/>
              <a:cs typeface="Calibri"/>
              <a:sym typeface="Calibri"/>
            </a:endParaRPr>
          </a:p>
        </p:txBody>
      </p:sp>
      <p:sp>
        <p:nvSpPr>
          <p:cNvPr id="17" name="Google Shape;46;p1">
            <a:extLst>
              <a:ext uri="{FF2B5EF4-FFF2-40B4-BE49-F238E27FC236}">
                <a16:creationId xmlns:a16="http://schemas.microsoft.com/office/drawing/2014/main" id="{CE011797-62EB-63DD-30E8-C8CC99AE5A1D}"/>
              </a:ext>
            </a:extLst>
          </p:cNvPr>
          <p:cNvSpPr txBox="1">
            <a:spLocks/>
          </p:cNvSpPr>
          <p:nvPr/>
        </p:nvSpPr>
        <p:spPr>
          <a:xfrm>
            <a:off x="1724229" y="344136"/>
            <a:ext cx="8890004" cy="290454"/>
          </a:xfrm>
          <a:prstGeom prst="rect">
            <a:avLst/>
          </a:prstGeom>
          <a:noFill/>
          <a:ln>
            <a:noFill/>
          </a:ln>
        </p:spPr>
        <p:txBody>
          <a:bodyPr spcFirstLastPara="1" wrap="square" lIns="0" tIns="13325"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5080" algn="ctr" defTabSz="914400"/>
            <a:r>
              <a:rPr lang="en-US" sz="1800" b="1" kern="0" dirty="0">
                <a:solidFill>
                  <a:srgbClr val="002060"/>
                </a:solidFill>
                <a:latin typeface="Trebuchet MS" panose="020B0603020202020204" pitchFamily="34" charset="0"/>
              </a:rPr>
              <a:t>NUTAN MAHARASHTRA INSTITUTE OF ENGINEERING &amp; TECHNOLOGY, PUNE</a:t>
            </a:r>
          </a:p>
        </p:txBody>
      </p:sp>
      <p:pic>
        <p:nvPicPr>
          <p:cNvPr id="14" name="Picture 13">
            <a:extLst>
              <a:ext uri="{FF2B5EF4-FFF2-40B4-BE49-F238E27FC236}">
                <a16:creationId xmlns:a16="http://schemas.microsoft.com/office/drawing/2014/main" id="{35A0D13F-96B3-3884-6ACF-3D27AA8E181F}"/>
              </a:ext>
            </a:extLst>
          </p:cNvPr>
          <p:cNvPicPr>
            <a:picLocks noChangeAspect="1"/>
          </p:cNvPicPr>
          <p:nvPr/>
        </p:nvPicPr>
        <p:blipFill rotWithShape="1">
          <a:blip r:embed="rId3"/>
          <a:srcRect r="50260"/>
          <a:stretch/>
        </p:blipFill>
        <p:spPr>
          <a:xfrm>
            <a:off x="289977" y="75380"/>
            <a:ext cx="873805" cy="855689"/>
          </a:xfrm>
          <a:prstGeom prst="rect">
            <a:avLst/>
          </a:prstGeom>
        </p:spPr>
      </p:pic>
      <p:pic>
        <p:nvPicPr>
          <p:cNvPr id="15" name="Picture 2" descr="PCET Trust Logo">
            <a:extLst>
              <a:ext uri="{FF2B5EF4-FFF2-40B4-BE49-F238E27FC236}">
                <a16:creationId xmlns:a16="http://schemas.microsoft.com/office/drawing/2014/main" id="{B87834AD-BC65-ABD5-18E1-0AECAA1B95B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984"/>
          <a:stretch/>
        </p:blipFill>
        <p:spPr bwMode="auto">
          <a:xfrm>
            <a:off x="11127480" y="68478"/>
            <a:ext cx="993750" cy="85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56253D-F614-601B-14A9-4A5F5E08054F}"/>
              </a:ext>
            </a:extLst>
          </p:cNvPr>
          <p:cNvSpPr>
            <a:spLocks noGrp="1"/>
          </p:cNvSpPr>
          <p:nvPr>
            <p:ph type="title"/>
          </p:nvPr>
        </p:nvSpPr>
        <p:spPr>
          <a:xfrm>
            <a:off x="838200" y="1048239"/>
            <a:ext cx="9094946" cy="835699"/>
          </a:xfrm>
        </p:spPr>
        <p:txBody>
          <a:bodyPr>
            <a:normAutofit/>
          </a:bodyPr>
          <a:lstStyle/>
          <a:p>
            <a:r>
              <a:rPr lang="en-US" sz="2800" b="1" dirty="0">
                <a:effectLst/>
                <a:latin typeface="Times New Roman" panose="02020603050405020304" pitchFamily="18" charset="0"/>
                <a:cs typeface="Times New Roman" panose="02020603050405020304" pitchFamily="18" charset="0"/>
              </a:rPr>
              <a:t>5. Scope &amp; Objective</a:t>
            </a:r>
            <a:endParaRPr lang="en-IN" sz="2800" dirty="0"/>
          </a:p>
        </p:txBody>
      </p:sp>
      <p:sp>
        <p:nvSpPr>
          <p:cNvPr id="5" name="Content Placeholder 4">
            <a:extLst>
              <a:ext uri="{FF2B5EF4-FFF2-40B4-BE49-F238E27FC236}">
                <a16:creationId xmlns:a16="http://schemas.microsoft.com/office/drawing/2014/main" id="{DB6E6A7D-5D49-0045-5F45-4972AFA0346E}"/>
              </a:ext>
            </a:extLst>
          </p:cNvPr>
          <p:cNvSpPr>
            <a:spLocks noGrp="1"/>
          </p:cNvSpPr>
          <p:nvPr>
            <p:ph idx="1"/>
          </p:nvPr>
        </p:nvSpPr>
        <p:spPr>
          <a:xfrm>
            <a:off x="1163782" y="2030741"/>
            <a:ext cx="9094946" cy="4483123"/>
          </a:xfrm>
        </p:spPr>
        <p:txBody>
          <a:bodyPr>
            <a:normAutofit/>
          </a:bodyPr>
          <a:lstStyle/>
          <a:p>
            <a:pPr marL="0" indent="0" algn="just">
              <a:lnSpc>
                <a:spcPct val="120000"/>
              </a:lnSpc>
              <a:buNone/>
            </a:pPr>
            <a:r>
              <a:rPr lang="en-US" sz="2000" b="1" dirty="0">
                <a:latin typeface="Times New Roman" panose="02020603050405020304" pitchFamily="18" charset="0"/>
                <a:cs typeface="Times New Roman" panose="02020603050405020304" pitchFamily="18" charset="0"/>
              </a:rPr>
              <a:t>5.1 Scope:</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need for advanced, automated surveillance solutions in military security arises from the high-stakes nature of defense operations. Traditional surveillance methods, which rely heavily on human monitoring, are limited by human attention span, response time, and coverage area. These limitations can lead to delayed reactions, missed threats, and increased vulnerability in sensitive military zones. Deep learning and IoT technologies address these gaps by enabling automated, accurate, and real-time threat detection.</a:t>
            </a: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73C8241-D8EE-0D86-49C9-9D7143F0C705}"/>
              </a:ext>
            </a:extLst>
          </p:cNvPr>
          <p:cNvSpPr>
            <a:spLocks noGrp="1"/>
          </p:cNvSpPr>
          <p:nvPr>
            <p:ph type="sldNum" sz="quarter" idx="12"/>
          </p:nvPr>
        </p:nvSpPr>
        <p:spPr/>
        <p:txBody>
          <a:bodyPr/>
          <a:lstStyle/>
          <a:p>
            <a:fld id="{2693619D-74A4-489F-B67E-0DFC94E90F31}" type="slidenum">
              <a:rPr lang="en-US" sz="1600" b="1" smtClean="0">
                <a:solidFill>
                  <a:schemeClr val="bg1"/>
                </a:solidFill>
                <a:latin typeface="Times New Roman" panose="02020603050405020304" pitchFamily="18" charset="0"/>
                <a:cs typeface="Times New Roman" panose="02020603050405020304" pitchFamily="18" charset="0"/>
              </a:rPr>
              <a:t>9</a:t>
            </a:fld>
            <a:endParaRPr lang="en-US" sz="16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742C5800-5CB3-0883-A92B-ECEB767ECE49}"/>
              </a:ext>
            </a:extLst>
          </p:cNvPr>
          <p:cNvGrpSpPr/>
          <p:nvPr/>
        </p:nvGrpSpPr>
        <p:grpSpPr>
          <a:xfrm>
            <a:off x="10002575" y="1496749"/>
            <a:ext cx="2951499" cy="4236154"/>
            <a:chOff x="9684743" y="1095259"/>
            <a:chExt cx="3874878" cy="4769414"/>
          </a:xfrm>
          <a:blipFill dpi="0" rotWithShape="1">
            <a:blip r:embed="rId5">
              <a:alphaModFix amt="39000"/>
            </a:blip>
            <a:srcRect/>
            <a:stretch>
              <a:fillRect/>
            </a:stretch>
          </a:blipFill>
        </p:grpSpPr>
        <p:grpSp>
          <p:nvGrpSpPr>
            <p:cNvPr id="24" name="Group 23">
              <a:extLst>
                <a:ext uri="{FF2B5EF4-FFF2-40B4-BE49-F238E27FC236}">
                  <a16:creationId xmlns:a16="http://schemas.microsoft.com/office/drawing/2014/main" id="{FF9345A7-7DDD-5B5D-C81E-F016D1036E10}"/>
                </a:ext>
              </a:extLst>
            </p:cNvPr>
            <p:cNvGrpSpPr/>
            <p:nvPr/>
          </p:nvGrpSpPr>
          <p:grpSpPr>
            <a:xfrm>
              <a:off x="9684743" y="1095259"/>
              <a:ext cx="3874878" cy="3328889"/>
              <a:chOff x="9467767" y="1405229"/>
              <a:chExt cx="3874878" cy="3328889"/>
            </a:xfrm>
            <a:grpFill/>
          </p:grpSpPr>
          <p:sp>
            <p:nvSpPr>
              <p:cNvPr id="7" name="Rectangle 6">
                <a:extLst>
                  <a:ext uri="{FF2B5EF4-FFF2-40B4-BE49-F238E27FC236}">
                    <a16:creationId xmlns:a16="http://schemas.microsoft.com/office/drawing/2014/main" id="{9F2F94F7-72E2-F7E9-8ACF-5F0635EACBBB}"/>
                  </a:ext>
                </a:extLst>
              </p:cNvPr>
              <p:cNvSpPr/>
              <p:nvPr/>
            </p:nvSpPr>
            <p:spPr>
              <a:xfrm rot="20333433">
                <a:off x="10503919" y="14052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3A47C8-AF4C-CFDD-83F0-19FE4D1C52A3}"/>
                  </a:ext>
                </a:extLst>
              </p:cNvPr>
              <p:cNvSpPr/>
              <p:nvPr/>
            </p:nvSpPr>
            <p:spPr>
              <a:xfrm rot="20333433">
                <a:off x="9467767" y="2806885"/>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A3AB6F1-DACC-B7A2-05D9-9B9555199BFB}"/>
                  </a:ext>
                </a:extLst>
              </p:cNvPr>
              <p:cNvSpPr/>
              <p:nvPr/>
            </p:nvSpPr>
            <p:spPr>
              <a:xfrm rot="20333433">
                <a:off x="10660793" y="3754529"/>
                <a:ext cx="2681852"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A163888-C035-ED5C-6D10-06282EE93C29}"/>
                </a:ext>
              </a:extLst>
            </p:cNvPr>
            <p:cNvSpPr/>
            <p:nvPr/>
          </p:nvSpPr>
          <p:spPr>
            <a:xfrm rot="20333433">
              <a:off x="9837143" y="4885084"/>
              <a:ext cx="3413826" cy="9795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C03A6337-3ED0-3A1A-8773-B7779ACF82BB}"/>
              </a:ext>
            </a:extLst>
          </p:cNvPr>
          <p:cNvSpPr/>
          <p:nvPr/>
        </p:nvSpPr>
        <p:spPr>
          <a:xfrm>
            <a:off x="4167044" y="622355"/>
            <a:ext cx="3957174" cy="369332"/>
          </a:xfrm>
          <a:prstGeom prst="rect">
            <a:avLst/>
          </a:prstGeom>
        </p:spPr>
        <p:txBody>
          <a:bodyPr wrap="none">
            <a:spAutoFit/>
          </a:bodyPr>
          <a:lstStyle/>
          <a:p>
            <a:pPr algn="ctr"/>
            <a:r>
              <a:rPr lang="en-IN" b="1" dirty="0">
                <a:solidFill>
                  <a:srgbClr val="FF0000"/>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60077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TotalTime>
  <Words>3761</Words>
  <Application>Microsoft Office PowerPoint</Application>
  <PresentationFormat>Widescreen</PresentationFormat>
  <Paragraphs>439</Paragraphs>
  <Slides>39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Cambria</vt:lpstr>
      <vt:lpstr>Times New Roman</vt:lpstr>
      <vt:lpstr>Trebuchet MS</vt:lpstr>
      <vt:lpstr>Wingdings</vt:lpstr>
      <vt:lpstr>Office Theme</vt:lpstr>
      <vt:lpstr>NUTAN MAHARASHTRA INSTITUTE OF ENGINEERING &amp; TECHNOLOGY, PUNE</vt:lpstr>
      <vt:lpstr>PowerPoint Presentation</vt:lpstr>
      <vt:lpstr>PowerPoint Presentation</vt:lpstr>
      <vt:lpstr>PowerPoint Presentation</vt:lpstr>
      <vt:lpstr>1. Project Title:  </vt:lpstr>
      <vt:lpstr>2. Problem Domain:</vt:lpstr>
      <vt:lpstr>3. Existing system</vt:lpstr>
      <vt:lpstr>4. Problem Statement</vt:lpstr>
      <vt:lpstr>5. Scope &amp; Objective</vt:lpstr>
      <vt:lpstr>PowerPoint Presentation</vt:lpstr>
      <vt:lpstr>PowerPoint Presentation</vt:lpstr>
      <vt:lpstr>6. Literature Survey</vt:lpstr>
      <vt:lpstr>PowerPoint Presentation</vt:lpstr>
      <vt:lpstr>6.1.2 Gap Analysis/Result: </vt:lpstr>
      <vt:lpstr>PowerPoint Presentation</vt:lpstr>
      <vt:lpstr>PowerPoint Presentation</vt:lpstr>
      <vt:lpstr> 6.2.2 Gap Analysis/Result: </vt:lpstr>
      <vt:lpstr>8. Proposed System</vt:lpstr>
      <vt:lpstr>9. System Design</vt:lpstr>
      <vt:lpstr>Methodology</vt:lpstr>
      <vt:lpstr>PowerPoint Presentation</vt:lpstr>
      <vt:lpstr>Algorithm:</vt:lpstr>
      <vt:lpstr>10. Implementation</vt:lpstr>
      <vt:lpstr>PowerPoint Presentation</vt:lpstr>
      <vt:lpstr>PowerPoint Presentation</vt:lpstr>
      <vt:lpstr>PowerPoint Presentation</vt:lpstr>
      <vt:lpstr>PowerPoint Presentation</vt:lpstr>
      <vt:lpstr>11. Project Testing Result</vt:lpstr>
      <vt:lpstr>12. Advantages</vt:lpstr>
      <vt:lpstr>13. Disadvantages</vt:lpstr>
      <vt:lpstr>14. Conclusion</vt:lpstr>
      <vt:lpstr>15. Future Scope</vt:lpstr>
      <vt:lpstr>16. References</vt:lpstr>
      <vt:lpstr>16. References</vt:lpstr>
      <vt:lpstr>PowerPoint Presentation</vt:lpstr>
      <vt:lpstr>Certificates: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NUTAN MAHARASHTRA INSTITUTE OF ENGINEERING &amp; TECHNOLOGY, PUNE</dc:title>
  <dc:creator>Windows User</dc:creator>
  <cp:lastModifiedBy>aghadage585@outlook.com</cp:lastModifiedBy>
  <cp:revision>105</cp:revision>
  <dcterms:created xsi:type="dcterms:W3CDTF">2024-07-16T08:06:34Z</dcterms:created>
  <dcterms:modified xsi:type="dcterms:W3CDTF">2025-06-08T07:40:15Z</dcterms:modified>
</cp:coreProperties>
</file>